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346" r:id="rId2"/>
    <p:sldId id="256" r:id="rId3"/>
    <p:sldId id="323" r:id="rId4"/>
    <p:sldId id="344" r:id="rId5"/>
    <p:sldId id="297" r:id="rId6"/>
    <p:sldId id="293" r:id="rId7"/>
    <p:sldId id="343" r:id="rId8"/>
    <p:sldId id="295" r:id="rId9"/>
    <p:sldId id="282" r:id="rId10"/>
    <p:sldId id="322" r:id="rId11"/>
    <p:sldId id="286" r:id="rId12"/>
    <p:sldId id="324" r:id="rId13"/>
    <p:sldId id="291" r:id="rId14"/>
    <p:sldId id="288" r:id="rId15"/>
    <p:sldId id="292" r:id="rId16"/>
    <p:sldId id="263" r:id="rId17"/>
    <p:sldId id="298" r:id="rId18"/>
    <p:sldId id="299" r:id="rId19"/>
    <p:sldId id="300" r:id="rId20"/>
    <p:sldId id="304" r:id="rId21"/>
    <p:sldId id="305" r:id="rId22"/>
    <p:sldId id="306" r:id="rId23"/>
    <p:sldId id="307" r:id="rId24"/>
    <p:sldId id="320" r:id="rId25"/>
    <p:sldId id="311" r:id="rId26"/>
    <p:sldId id="312" r:id="rId27"/>
    <p:sldId id="347"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Lst>
  <p:sldSz cx="9902825" cy="6858000"/>
  <p:notesSz cx="10234613" cy="7104063"/>
  <p:custShowLst>
    <p:custShow name="giorgio" id="0">
      <p:sldLst>
        <p:sld r:id="rId3"/>
        <p:sld r:id="rId4"/>
        <p:sld r:id="rId7"/>
        <p:sld r:id="rId8"/>
        <p:sld r:id="rId9"/>
        <p:sld r:id="rId6"/>
        <p:sld r:id="rId10"/>
        <p:sld r:id="rId11"/>
        <p:sld r:id="rId12"/>
        <p:sld r:id="rId13"/>
        <p:sld r:id="rId14"/>
        <p:sld r:id="rId15"/>
        <p:sld r:id="rId16"/>
        <p:sld r:id="rId18"/>
        <p:sld r:id="rId19"/>
        <p:sld r:id="rId20"/>
        <p:sld r:id="rId21"/>
        <p:sld r:id="rId22"/>
        <p:sld r:id="rId23"/>
        <p:sld r:id="rId24"/>
        <p:sld r:id="rId25"/>
        <p:sld r:id="rId26"/>
        <p:sld r:id="rId27"/>
        <p:sld r:id="rId29"/>
        <p:sld r:id="rId30"/>
        <p:sld r:id="rId31"/>
        <p:sld r:id="rId32"/>
        <p:sld r:id="rId33"/>
        <p:sld r:id="rId34"/>
        <p:sld r:id="rId35"/>
        <p:sld r:id="rId36"/>
        <p:sld r:id="rId37"/>
        <p:sld r:id="rId38"/>
        <p:sld r:id="rId39"/>
        <p:sld r:id="rId40"/>
        <p:sld r:id="rId41"/>
        <p:sld r:id="rId42"/>
        <p:sld r:id="rId43"/>
        <p:sld r:id="rId44"/>
        <p:sld r:id="rId45"/>
        <p:sld r:id="rId46"/>
      </p:sldLst>
    </p:custShow>
  </p:custShowLst>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kern="1200">
        <a:solidFill>
          <a:schemeClr val="tx1"/>
        </a:solidFill>
        <a:latin typeface="Helvetica" panose="020B0604020202020204" pitchFamily="34" charset="0"/>
        <a:ea typeface="+mn-ea"/>
        <a:cs typeface="+mn-cs"/>
      </a:defRPr>
    </a:lvl1pPr>
    <a:lvl2pPr marL="457200" algn="l" rtl="0" eaLnBrk="0" fontAlgn="base" hangingPunct="0">
      <a:lnSpc>
        <a:spcPct val="90000"/>
      </a:lnSpc>
      <a:spcBef>
        <a:spcPct val="0"/>
      </a:spcBef>
      <a:spcAft>
        <a:spcPct val="0"/>
      </a:spcAft>
      <a:defRPr kern="1200">
        <a:solidFill>
          <a:schemeClr val="tx1"/>
        </a:solidFill>
        <a:latin typeface="Helvetica" panose="020B0604020202020204" pitchFamily="34" charset="0"/>
        <a:ea typeface="+mn-ea"/>
        <a:cs typeface="+mn-cs"/>
      </a:defRPr>
    </a:lvl2pPr>
    <a:lvl3pPr marL="914400" algn="l" rtl="0" eaLnBrk="0" fontAlgn="base" hangingPunct="0">
      <a:lnSpc>
        <a:spcPct val="90000"/>
      </a:lnSpc>
      <a:spcBef>
        <a:spcPct val="0"/>
      </a:spcBef>
      <a:spcAft>
        <a:spcPct val="0"/>
      </a:spcAft>
      <a:defRPr kern="1200">
        <a:solidFill>
          <a:schemeClr val="tx1"/>
        </a:solidFill>
        <a:latin typeface="Helvetica" panose="020B0604020202020204" pitchFamily="34" charset="0"/>
        <a:ea typeface="+mn-ea"/>
        <a:cs typeface="+mn-cs"/>
      </a:defRPr>
    </a:lvl3pPr>
    <a:lvl4pPr marL="1371600" algn="l" rtl="0" eaLnBrk="0" fontAlgn="base" hangingPunct="0">
      <a:lnSpc>
        <a:spcPct val="90000"/>
      </a:lnSpc>
      <a:spcBef>
        <a:spcPct val="0"/>
      </a:spcBef>
      <a:spcAft>
        <a:spcPct val="0"/>
      </a:spcAft>
      <a:defRPr kern="1200">
        <a:solidFill>
          <a:schemeClr val="tx1"/>
        </a:solidFill>
        <a:latin typeface="Helvetica" panose="020B0604020202020204" pitchFamily="34" charset="0"/>
        <a:ea typeface="+mn-ea"/>
        <a:cs typeface="+mn-cs"/>
      </a:defRPr>
    </a:lvl4pPr>
    <a:lvl5pPr marL="1828800" algn="l" rtl="0" eaLnBrk="0" fontAlgn="base" hangingPunct="0">
      <a:lnSpc>
        <a:spcPct val="90000"/>
      </a:lnSpc>
      <a:spcBef>
        <a:spcPct val="0"/>
      </a:spcBef>
      <a:spcAft>
        <a:spcPct val="0"/>
      </a:spcAft>
      <a:defRPr kern="1200">
        <a:solidFill>
          <a:schemeClr val="tx1"/>
        </a:solidFill>
        <a:latin typeface="Helvetica" panose="020B0604020202020204" pitchFamily="34" charset="0"/>
        <a:ea typeface="+mn-ea"/>
        <a:cs typeface="+mn-cs"/>
      </a:defRPr>
    </a:lvl5pPr>
    <a:lvl6pPr marL="2286000" algn="l" defTabSz="914400" rtl="0" eaLnBrk="1" latinLnBrk="0" hangingPunct="1">
      <a:defRPr kern="1200">
        <a:solidFill>
          <a:schemeClr val="tx1"/>
        </a:solidFill>
        <a:latin typeface="Helvetica" panose="020B0604020202020204" pitchFamily="34" charset="0"/>
        <a:ea typeface="+mn-ea"/>
        <a:cs typeface="+mn-cs"/>
      </a:defRPr>
    </a:lvl6pPr>
    <a:lvl7pPr marL="2743200" algn="l" defTabSz="914400" rtl="0" eaLnBrk="1" latinLnBrk="0" hangingPunct="1">
      <a:defRPr kern="1200">
        <a:solidFill>
          <a:schemeClr val="tx1"/>
        </a:solidFill>
        <a:latin typeface="Helvetica" panose="020B0604020202020204" pitchFamily="34" charset="0"/>
        <a:ea typeface="+mn-ea"/>
        <a:cs typeface="+mn-cs"/>
      </a:defRPr>
    </a:lvl7pPr>
    <a:lvl8pPr marL="3200400" algn="l" defTabSz="914400" rtl="0" eaLnBrk="1" latinLnBrk="0" hangingPunct="1">
      <a:defRPr kern="1200">
        <a:solidFill>
          <a:schemeClr val="tx1"/>
        </a:solidFill>
        <a:latin typeface="Helvetica" panose="020B0604020202020204" pitchFamily="34" charset="0"/>
        <a:ea typeface="+mn-ea"/>
        <a:cs typeface="+mn-cs"/>
      </a:defRPr>
    </a:lvl8pPr>
    <a:lvl9pPr marL="3657600" algn="l" defTabSz="914400" rtl="0" eaLnBrk="1" latinLnBrk="0" hangingPunct="1">
      <a:defRPr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19">
          <p15:clr>
            <a:srgbClr val="A4A3A4"/>
          </p15:clr>
        </p15:guide>
      </p15:sldGuideLst>
    </p:ext>
    <p:ext uri="{2D200454-40CA-4A62-9FC3-DE9A4176ACB9}">
      <p15:notesGuideLst xmlns:p15="http://schemas.microsoft.com/office/powerpoint/2012/main">
        <p15:guide id="1" orient="horz" pos="2238" userDrawn="1">
          <p15:clr>
            <a:srgbClr val="A4A3A4"/>
          </p15:clr>
        </p15:guide>
        <p15:guide id="2" pos="32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1"/>
    <a:srgbClr val="F2A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0" autoAdjust="0"/>
    <p:restoredTop sz="86430" autoAdjust="0"/>
  </p:normalViewPr>
  <p:slideViewPr>
    <p:cSldViewPr>
      <p:cViewPr varScale="1">
        <p:scale>
          <a:sx n="73" d="100"/>
          <a:sy n="73" d="100"/>
        </p:scale>
        <p:origin x="252" y="30"/>
      </p:cViewPr>
      <p:guideLst>
        <p:guide orient="horz" pos="2160"/>
        <p:guide pos="3119"/>
      </p:guideLst>
    </p:cSldViewPr>
  </p:slideViewPr>
  <p:outlineViewPr>
    <p:cViewPr>
      <p:scale>
        <a:sx n="33" d="100"/>
        <a:sy n="33" d="100"/>
      </p:scale>
      <p:origin x="0" y="-36123"/>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870" y="-78"/>
      </p:cViewPr>
      <p:guideLst>
        <p:guide orient="horz" pos="2238"/>
        <p:guide pos="32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728663" y="176331"/>
            <a:ext cx="1367208" cy="3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5805" tIns="26322" rIns="65805" bIns="26322">
            <a:spAutoFit/>
          </a:bodyPr>
          <a:lstStyle>
            <a:lvl1pPr defTabSz="947738">
              <a:defRPr>
                <a:solidFill>
                  <a:schemeClr val="tx1"/>
                </a:solidFill>
                <a:latin typeface="Helvetica" pitchFamily="34" charset="0"/>
              </a:defRPr>
            </a:lvl1pPr>
            <a:lvl2pPr marL="742950" indent="-285750" defTabSz="947738">
              <a:defRPr>
                <a:solidFill>
                  <a:schemeClr val="tx1"/>
                </a:solidFill>
                <a:latin typeface="Helvetica" pitchFamily="34" charset="0"/>
              </a:defRPr>
            </a:lvl2pPr>
            <a:lvl3pPr marL="1143000" indent="-228600" defTabSz="947738">
              <a:defRPr>
                <a:solidFill>
                  <a:schemeClr val="tx1"/>
                </a:solidFill>
                <a:latin typeface="Helvetica" pitchFamily="34" charset="0"/>
              </a:defRPr>
            </a:lvl3pPr>
            <a:lvl4pPr marL="1600200" indent="-228600" defTabSz="947738">
              <a:defRPr>
                <a:solidFill>
                  <a:schemeClr val="tx1"/>
                </a:solidFill>
                <a:latin typeface="Helvetica" pitchFamily="34" charset="0"/>
              </a:defRPr>
            </a:lvl4pPr>
            <a:lvl5pPr marL="2057400" indent="-228600" defTabSz="947738">
              <a:defRPr>
                <a:solidFill>
                  <a:schemeClr val="tx1"/>
                </a:solidFill>
                <a:latin typeface="Helvetica" pitchFamily="34" charset="0"/>
              </a:defRPr>
            </a:lvl5pPr>
            <a:lvl6pPr marL="2514600" indent="-228600" defTabSz="947738" eaLnBrk="0" fontAlgn="base" hangingPunct="0">
              <a:lnSpc>
                <a:spcPct val="90000"/>
              </a:lnSpc>
              <a:spcBef>
                <a:spcPct val="0"/>
              </a:spcBef>
              <a:spcAft>
                <a:spcPct val="0"/>
              </a:spcAft>
              <a:defRPr>
                <a:solidFill>
                  <a:schemeClr val="tx1"/>
                </a:solidFill>
                <a:latin typeface="Helvetica" pitchFamily="34" charset="0"/>
              </a:defRPr>
            </a:lvl6pPr>
            <a:lvl7pPr marL="2971800" indent="-228600" defTabSz="947738" eaLnBrk="0" fontAlgn="base" hangingPunct="0">
              <a:lnSpc>
                <a:spcPct val="90000"/>
              </a:lnSpc>
              <a:spcBef>
                <a:spcPct val="0"/>
              </a:spcBef>
              <a:spcAft>
                <a:spcPct val="0"/>
              </a:spcAft>
              <a:defRPr>
                <a:solidFill>
                  <a:schemeClr val="tx1"/>
                </a:solidFill>
                <a:latin typeface="Helvetica" pitchFamily="34" charset="0"/>
              </a:defRPr>
            </a:lvl7pPr>
            <a:lvl8pPr marL="3429000" indent="-228600" defTabSz="947738" eaLnBrk="0" fontAlgn="base" hangingPunct="0">
              <a:lnSpc>
                <a:spcPct val="90000"/>
              </a:lnSpc>
              <a:spcBef>
                <a:spcPct val="0"/>
              </a:spcBef>
              <a:spcAft>
                <a:spcPct val="0"/>
              </a:spcAft>
              <a:defRPr>
                <a:solidFill>
                  <a:schemeClr val="tx1"/>
                </a:solidFill>
                <a:latin typeface="Helvetica" pitchFamily="34" charset="0"/>
              </a:defRPr>
            </a:lvl8pPr>
            <a:lvl9pPr marL="3886200" indent="-228600" defTabSz="947738" eaLnBrk="0" fontAlgn="base" hangingPunct="0">
              <a:lnSpc>
                <a:spcPct val="90000"/>
              </a:lnSpc>
              <a:spcBef>
                <a:spcPct val="0"/>
              </a:spcBef>
              <a:spcAft>
                <a:spcPct val="0"/>
              </a:spcAft>
              <a:defRPr>
                <a:solidFill>
                  <a:schemeClr val="tx1"/>
                </a:solidFill>
                <a:latin typeface="Helvetica" pitchFamily="34" charset="0"/>
              </a:defRPr>
            </a:lvl9pPr>
          </a:lstStyle>
          <a:p>
            <a:pPr>
              <a:lnSpc>
                <a:spcPct val="85000"/>
              </a:lnSpc>
              <a:defRPr/>
            </a:pPr>
            <a:r>
              <a:rPr lang="en-US" altLang="en-US" sz="1900" smtClean="0">
                <a:latin typeface="Avant Garde" charset="0"/>
              </a:rPr>
              <a:t>Basi di Dati</a:t>
            </a:r>
          </a:p>
        </p:txBody>
      </p:sp>
      <p:sp>
        <p:nvSpPr>
          <p:cNvPr id="91139" name="Rectangle 3"/>
          <p:cNvSpPr>
            <a:spLocks noChangeArrowheads="1"/>
          </p:cNvSpPr>
          <p:nvPr/>
        </p:nvSpPr>
        <p:spPr bwMode="auto">
          <a:xfrm>
            <a:off x="630239" y="6673563"/>
            <a:ext cx="3632571" cy="3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5805" tIns="26322" rIns="65805" bIns="26322">
            <a:spAutoFit/>
          </a:bodyPr>
          <a:lstStyle>
            <a:lvl1pPr defTabSz="947738">
              <a:defRPr>
                <a:solidFill>
                  <a:schemeClr val="tx1"/>
                </a:solidFill>
                <a:latin typeface="Helvetica" pitchFamily="34" charset="0"/>
              </a:defRPr>
            </a:lvl1pPr>
            <a:lvl2pPr marL="742950" indent="-285750" defTabSz="947738">
              <a:defRPr>
                <a:solidFill>
                  <a:schemeClr val="tx1"/>
                </a:solidFill>
                <a:latin typeface="Helvetica" pitchFamily="34" charset="0"/>
              </a:defRPr>
            </a:lvl2pPr>
            <a:lvl3pPr marL="1143000" indent="-228600" defTabSz="947738">
              <a:defRPr>
                <a:solidFill>
                  <a:schemeClr val="tx1"/>
                </a:solidFill>
                <a:latin typeface="Helvetica" pitchFamily="34" charset="0"/>
              </a:defRPr>
            </a:lvl3pPr>
            <a:lvl4pPr marL="1600200" indent="-228600" defTabSz="947738">
              <a:defRPr>
                <a:solidFill>
                  <a:schemeClr val="tx1"/>
                </a:solidFill>
                <a:latin typeface="Helvetica" pitchFamily="34" charset="0"/>
              </a:defRPr>
            </a:lvl4pPr>
            <a:lvl5pPr marL="2057400" indent="-228600" defTabSz="947738">
              <a:defRPr>
                <a:solidFill>
                  <a:schemeClr val="tx1"/>
                </a:solidFill>
                <a:latin typeface="Helvetica" pitchFamily="34" charset="0"/>
              </a:defRPr>
            </a:lvl5pPr>
            <a:lvl6pPr marL="2514600" indent="-228600" defTabSz="947738" eaLnBrk="0" fontAlgn="base" hangingPunct="0">
              <a:lnSpc>
                <a:spcPct val="90000"/>
              </a:lnSpc>
              <a:spcBef>
                <a:spcPct val="0"/>
              </a:spcBef>
              <a:spcAft>
                <a:spcPct val="0"/>
              </a:spcAft>
              <a:defRPr>
                <a:solidFill>
                  <a:schemeClr val="tx1"/>
                </a:solidFill>
                <a:latin typeface="Helvetica" pitchFamily="34" charset="0"/>
              </a:defRPr>
            </a:lvl6pPr>
            <a:lvl7pPr marL="2971800" indent="-228600" defTabSz="947738" eaLnBrk="0" fontAlgn="base" hangingPunct="0">
              <a:lnSpc>
                <a:spcPct val="90000"/>
              </a:lnSpc>
              <a:spcBef>
                <a:spcPct val="0"/>
              </a:spcBef>
              <a:spcAft>
                <a:spcPct val="0"/>
              </a:spcAft>
              <a:defRPr>
                <a:solidFill>
                  <a:schemeClr val="tx1"/>
                </a:solidFill>
                <a:latin typeface="Helvetica" pitchFamily="34" charset="0"/>
              </a:defRPr>
            </a:lvl7pPr>
            <a:lvl8pPr marL="3429000" indent="-228600" defTabSz="947738" eaLnBrk="0" fontAlgn="base" hangingPunct="0">
              <a:lnSpc>
                <a:spcPct val="90000"/>
              </a:lnSpc>
              <a:spcBef>
                <a:spcPct val="0"/>
              </a:spcBef>
              <a:spcAft>
                <a:spcPct val="0"/>
              </a:spcAft>
              <a:defRPr>
                <a:solidFill>
                  <a:schemeClr val="tx1"/>
                </a:solidFill>
                <a:latin typeface="Helvetica" pitchFamily="34" charset="0"/>
              </a:defRPr>
            </a:lvl8pPr>
            <a:lvl9pPr marL="3886200" indent="-228600" defTabSz="947738" eaLnBrk="0" fontAlgn="base" hangingPunct="0">
              <a:lnSpc>
                <a:spcPct val="90000"/>
              </a:lnSpc>
              <a:spcBef>
                <a:spcPct val="0"/>
              </a:spcBef>
              <a:spcAft>
                <a:spcPct val="0"/>
              </a:spcAft>
              <a:defRPr>
                <a:solidFill>
                  <a:schemeClr val="tx1"/>
                </a:solidFill>
                <a:latin typeface="Helvetica" pitchFamily="34" charset="0"/>
              </a:defRPr>
            </a:lvl9pPr>
          </a:lstStyle>
          <a:p>
            <a:pPr>
              <a:lnSpc>
                <a:spcPct val="85000"/>
              </a:lnSpc>
              <a:defRPr/>
            </a:pPr>
            <a:r>
              <a:rPr lang="en-US" altLang="en-US" sz="1900" smtClean="0">
                <a:latin typeface="Avant Garde" charset="0"/>
              </a:rPr>
              <a:t>Copyright:  A. Albano e G. Ghelli</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ChangeArrowheads="1" noTextEdit="1"/>
          </p:cNvSpPr>
          <p:nvPr>
            <p:ph type="sldImg" idx="2"/>
          </p:nvPr>
        </p:nvSpPr>
        <p:spPr bwMode="auto">
          <a:xfrm>
            <a:off x="-1131888" y="998538"/>
            <a:ext cx="7394576"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Helvetica"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Helvetica"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Helvetica"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Helvetica"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Helvetic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p:sp>
      <p:sp>
        <p:nvSpPr>
          <p:cNvPr id="48131" name="Rectangle 3"/>
          <p:cNvSpPr>
            <a:spLocks noGrp="1" noChangeArrowheads="1"/>
          </p:cNvSpPr>
          <p:nvPr>
            <p:ph type="body" idx="1"/>
          </p:nvPr>
        </p:nvSpPr>
        <p:spPr bwMode="auto">
          <a:xfrm>
            <a:off x="1338264" y="3413827"/>
            <a:ext cx="7558087" cy="317395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4759" tIns="47380" rIns="94759" bIns="47380"/>
          <a:lstStyle/>
          <a:p>
            <a:endParaRPr lang="it-IT"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p:sp>
      <p:sp>
        <p:nvSpPr>
          <p:cNvPr id="57347"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p:sp>
      <p:sp>
        <p:nvSpPr>
          <p:cNvPr id="5837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p:sp>
      <p:sp>
        <p:nvSpPr>
          <p:cNvPr id="5939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p:sp>
      <p:sp>
        <p:nvSpPr>
          <p:cNvPr id="6041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p:sp>
      <p:sp>
        <p:nvSpPr>
          <p:cNvPr id="6144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p:sp>
      <p:sp>
        <p:nvSpPr>
          <p:cNvPr id="62467"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p:sp>
      <p:sp>
        <p:nvSpPr>
          <p:cNvPr id="6349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p:sp>
      <p:sp>
        <p:nvSpPr>
          <p:cNvPr id="6451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p:sp>
      <p:sp>
        <p:nvSpPr>
          <p:cNvPr id="6553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p:sp>
      <p:sp>
        <p:nvSpPr>
          <p:cNvPr id="6656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p:sp>
      <p:sp>
        <p:nvSpPr>
          <p:cNvPr id="4915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p:sp>
      <p:sp>
        <p:nvSpPr>
          <p:cNvPr id="67587"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p:sp>
      <p:sp>
        <p:nvSpPr>
          <p:cNvPr id="6861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p:sp>
      <p:sp>
        <p:nvSpPr>
          <p:cNvPr id="6963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p:sp>
      <p:sp>
        <p:nvSpPr>
          <p:cNvPr id="7065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p:sp>
      <p:sp>
        <p:nvSpPr>
          <p:cNvPr id="7168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p:sp>
      <p:sp>
        <p:nvSpPr>
          <p:cNvPr id="72707"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p:sp>
      <p:sp>
        <p:nvSpPr>
          <p:cNvPr id="7373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p:sp>
      <p:sp>
        <p:nvSpPr>
          <p:cNvPr id="7475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p:sp>
      <p:sp>
        <p:nvSpPr>
          <p:cNvPr id="7577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p:sp>
      <p:sp>
        <p:nvSpPr>
          <p:cNvPr id="7680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p:sp>
      <p:sp>
        <p:nvSpPr>
          <p:cNvPr id="5017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p:sp>
      <p:sp>
        <p:nvSpPr>
          <p:cNvPr id="77827"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p:sp>
      <p:sp>
        <p:nvSpPr>
          <p:cNvPr id="7885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p:sp>
      <p:sp>
        <p:nvSpPr>
          <p:cNvPr id="7987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p:sp>
      <p:sp>
        <p:nvSpPr>
          <p:cNvPr id="8089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p:sp>
      <p:sp>
        <p:nvSpPr>
          <p:cNvPr id="8192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p:sp>
      <p:sp>
        <p:nvSpPr>
          <p:cNvPr id="82947"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p:sp>
      <p:sp>
        <p:nvSpPr>
          <p:cNvPr id="8397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p:sp>
      <p:sp>
        <p:nvSpPr>
          <p:cNvPr id="8499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p:sp>
      <p:sp>
        <p:nvSpPr>
          <p:cNvPr id="8601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p:sp>
      <p:sp>
        <p:nvSpPr>
          <p:cNvPr id="8704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p:sp>
      <p:sp>
        <p:nvSpPr>
          <p:cNvPr id="5120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p:sp>
      <p:sp>
        <p:nvSpPr>
          <p:cNvPr id="88067"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p:sp>
      <p:sp>
        <p:nvSpPr>
          <p:cNvPr id="8909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p:sp>
      <p:sp>
        <p:nvSpPr>
          <p:cNvPr id="9011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p:sp>
      <p:sp>
        <p:nvSpPr>
          <p:cNvPr id="9113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p:sp>
      <p:sp>
        <p:nvSpPr>
          <p:cNvPr id="52227" name="Rectangle 3"/>
          <p:cNvSpPr>
            <a:spLocks noGrp="1" noChangeArrowheads="1"/>
          </p:cNvSpPr>
          <p:nvPr>
            <p:ph type="body" idx="1"/>
          </p:nvPr>
        </p:nvSpPr>
        <p:spPr bwMode="auto">
          <a:xfrm>
            <a:off x="1338264" y="3413827"/>
            <a:ext cx="7558087" cy="317395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4759" tIns="47380" rIns="94759" bIns="47380"/>
          <a:lstStyle/>
          <a:p>
            <a:endParaRPr lang="it-IT"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p:sp>
      <p:sp>
        <p:nvSpPr>
          <p:cNvPr id="53251"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p:sp>
      <p:sp>
        <p:nvSpPr>
          <p:cNvPr id="54275"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p:sp>
      <p:sp>
        <p:nvSpPr>
          <p:cNvPr id="55299"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p:sp>
      <p:sp>
        <p:nvSpPr>
          <p:cNvPr id="56323" name="Notes Placeholder 2"/>
          <p:cNvSpPr>
            <a:spLocks noGrp="1"/>
          </p:cNvSpPr>
          <p:nvPr>
            <p:ph type="body" idx="1"/>
          </p:nvPr>
        </p:nvSpPr>
        <p:spPr bwMode="auto">
          <a:xfrm>
            <a:off x="1023939" y="3374112"/>
            <a:ext cx="8186737" cy="3197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16925"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485900" y="3886200"/>
            <a:ext cx="693102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t-IT"/>
          </a:p>
        </p:txBody>
      </p:sp>
    </p:spTree>
    <p:extLst>
      <p:ext uri="{BB962C8B-B14F-4D97-AF65-F5344CB8AC3E}">
        <p14:creationId xmlns:p14="http://schemas.microsoft.com/office/powerpoint/2010/main" val="128131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val="386514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0063" y="533400"/>
            <a:ext cx="2097087" cy="2459038"/>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558800" y="533400"/>
            <a:ext cx="6138863" cy="24590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val="2090881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val="3331272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p:spPr>
        <p:txBody>
          <a:bodyPr/>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82638" y="2906713"/>
            <a:ext cx="841692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5815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558800" y="1052513"/>
            <a:ext cx="4117975" cy="1939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829175" y="1052513"/>
            <a:ext cx="4117975" cy="1939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val="3730002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val="14790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Tree>
    <p:extLst>
      <p:ext uri="{BB962C8B-B14F-4D97-AF65-F5344CB8AC3E}">
        <p14:creationId xmlns:p14="http://schemas.microsoft.com/office/powerpoint/2010/main" val="296024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782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871913" y="273050"/>
            <a:ext cx="55356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0"/>
            <a:ext cx="3257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5486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941513" y="612775"/>
            <a:ext cx="59404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 Placeholder 3"/>
          <p:cNvSpPr>
            <a:spLocks noGrp="1"/>
          </p:cNvSpPr>
          <p:nvPr>
            <p:ph type="body" sz="half" idx="2"/>
          </p:nvPr>
        </p:nvSpPr>
        <p:spPr>
          <a:xfrm>
            <a:off x="1941513" y="5367338"/>
            <a:ext cx="59404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1167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85788" y="533400"/>
            <a:ext cx="3736975"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none" lIns="63500" tIns="25400" rIns="63500" bIns="25400" numCol="1" anchor="t" anchorCtr="0" compatLnSpc="1">
            <a:prstTxWarp prst="textNoShape">
              <a:avLst/>
            </a:prstTxWarp>
            <a:spAutoFit/>
          </a:bodyPr>
          <a:lstStyle/>
          <a:p>
            <a:pPr lvl="0"/>
            <a:r>
              <a:rPr lang="en-US" altLang="en-US" smtClean="0"/>
              <a:t>Fare clic per modificare stile</a:t>
            </a:r>
          </a:p>
        </p:txBody>
      </p:sp>
      <p:sp>
        <p:nvSpPr>
          <p:cNvPr id="1027" name="Rectangle 3"/>
          <p:cNvSpPr>
            <a:spLocks noChangeArrowheads="1"/>
          </p:cNvSpPr>
          <p:nvPr/>
        </p:nvSpPr>
        <p:spPr bwMode="auto">
          <a:xfrm>
            <a:off x="4605338" y="504825"/>
            <a:ext cx="381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Helvetica" pitchFamily="34" charset="0"/>
              </a:defRPr>
            </a:lvl1pPr>
            <a:lvl2pPr marL="742950" indent="-285750">
              <a:defRPr>
                <a:solidFill>
                  <a:schemeClr val="tx1"/>
                </a:solidFill>
                <a:latin typeface="Helvetica" pitchFamily="34" charset="0"/>
              </a:defRPr>
            </a:lvl2pPr>
            <a:lvl3pPr marL="1143000" indent="-228600">
              <a:defRPr>
                <a:solidFill>
                  <a:schemeClr val="tx1"/>
                </a:solidFill>
                <a:latin typeface="Helvetica" pitchFamily="34" charset="0"/>
              </a:defRPr>
            </a:lvl3pPr>
            <a:lvl4pPr marL="1600200" indent="-228600">
              <a:defRPr>
                <a:solidFill>
                  <a:schemeClr val="tx1"/>
                </a:solidFill>
                <a:latin typeface="Helvetica" pitchFamily="34" charset="0"/>
              </a:defRPr>
            </a:lvl4pPr>
            <a:lvl5pPr marL="2057400" indent="-228600">
              <a:defRPr>
                <a:solidFill>
                  <a:schemeClr val="tx1"/>
                </a:solidFill>
                <a:latin typeface="Helvetica" pitchFamily="34" charset="0"/>
              </a:defRPr>
            </a:lvl5pPr>
            <a:lvl6pPr marL="2514600" indent="-228600" eaLnBrk="0" fontAlgn="base" hangingPunct="0">
              <a:lnSpc>
                <a:spcPct val="90000"/>
              </a:lnSpc>
              <a:spcBef>
                <a:spcPct val="0"/>
              </a:spcBef>
              <a:spcAft>
                <a:spcPct val="0"/>
              </a:spcAft>
              <a:defRPr>
                <a:solidFill>
                  <a:schemeClr val="tx1"/>
                </a:solidFill>
                <a:latin typeface="Helvetica" pitchFamily="34" charset="0"/>
              </a:defRPr>
            </a:lvl6pPr>
            <a:lvl7pPr marL="2971800" indent="-228600" eaLnBrk="0" fontAlgn="base" hangingPunct="0">
              <a:lnSpc>
                <a:spcPct val="90000"/>
              </a:lnSpc>
              <a:spcBef>
                <a:spcPct val="0"/>
              </a:spcBef>
              <a:spcAft>
                <a:spcPct val="0"/>
              </a:spcAft>
              <a:defRPr>
                <a:solidFill>
                  <a:schemeClr val="tx1"/>
                </a:solidFill>
                <a:latin typeface="Helvetica" pitchFamily="34" charset="0"/>
              </a:defRPr>
            </a:lvl7pPr>
            <a:lvl8pPr marL="3429000" indent="-228600" eaLnBrk="0" fontAlgn="base" hangingPunct="0">
              <a:lnSpc>
                <a:spcPct val="90000"/>
              </a:lnSpc>
              <a:spcBef>
                <a:spcPct val="0"/>
              </a:spcBef>
              <a:spcAft>
                <a:spcPct val="0"/>
              </a:spcAft>
              <a:defRPr>
                <a:solidFill>
                  <a:schemeClr val="tx1"/>
                </a:solidFill>
                <a:latin typeface="Helvetica" pitchFamily="34" charset="0"/>
              </a:defRPr>
            </a:lvl8pPr>
            <a:lvl9pPr marL="3886200" indent="-228600" eaLnBrk="0" fontAlgn="base" hangingPunct="0">
              <a:lnSpc>
                <a:spcPct val="90000"/>
              </a:lnSpc>
              <a:spcBef>
                <a:spcPct val="0"/>
              </a:spcBef>
              <a:spcAft>
                <a:spcPct val="0"/>
              </a:spcAft>
              <a:defRPr>
                <a:solidFill>
                  <a:schemeClr val="tx1"/>
                </a:solidFill>
                <a:latin typeface="Helvetica" pitchFamily="34" charset="0"/>
              </a:defRPr>
            </a:lvl9pPr>
          </a:lstStyle>
          <a:p>
            <a:pPr>
              <a:defRPr/>
            </a:pPr>
            <a:endParaRPr lang="it-IT" altLang="en-US" smtClean="0"/>
          </a:p>
        </p:txBody>
      </p:sp>
      <p:sp>
        <p:nvSpPr>
          <p:cNvPr id="1028" name="Rectangle 5"/>
          <p:cNvSpPr>
            <a:spLocks noChangeArrowheads="1"/>
          </p:cNvSpPr>
          <p:nvPr/>
        </p:nvSpPr>
        <p:spPr bwMode="auto">
          <a:xfrm>
            <a:off x="517525" y="6324600"/>
            <a:ext cx="3525838" cy="27781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lvl1pPr>
              <a:tabLst>
                <a:tab pos="266700" algn="l"/>
                <a:tab pos="495300" algn="l"/>
                <a:tab pos="749300" algn="l"/>
              </a:tabLst>
              <a:defRPr>
                <a:solidFill>
                  <a:schemeClr val="tx1"/>
                </a:solidFill>
                <a:latin typeface="Helvetica" pitchFamily="34" charset="0"/>
              </a:defRPr>
            </a:lvl1pPr>
            <a:lvl2pPr marL="742950" indent="-285750">
              <a:tabLst>
                <a:tab pos="266700" algn="l"/>
                <a:tab pos="495300" algn="l"/>
                <a:tab pos="749300" algn="l"/>
              </a:tabLst>
              <a:defRPr>
                <a:solidFill>
                  <a:schemeClr val="tx1"/>
                </a:solidFill>
                <a:latin typeface="Helvetica" pitchFamily="34" charset="0"/>
              </a:defRPr>
            </a:lvl2pPr>
            <a:lvl3pPr marL="1143000" indent="-228600">
              <a:tabLst>
                <a:tab pos="266700" algn="l"/>
                <a:tab pos="495300" algn="l"/>
                <a:tab pos="749300" algn="l"/>
              </a:tabLst>
              <a:defRPr>
                <a:solidFill>
                  <a:schemeClr val="tx1"/>
                </a:solidFill>
                <a:latin typeface="Helvetica" pitchFamily="34" charset="0"/>
              </a:defRPr>
            </a:lvl3pPr>
            <a:lvl4pPr marL="1600200" indent="-228600">
              <a:tabLst>
                <a:tab pos="266700" algn="l"/>
                <a:tab pos="495300" algn="l"/>
                <a:tab pos="749300" algn="l"/>
              </a:tabLst>
              <a:defRPr>
                <a:solidFill>
                  <a:schemeClr val="tx1"/>
                </a:solidFill>
                <a:latin typeface="Helvetica" pitchFamily="34" charset="0"/>
              </a:defRPr>
            </a:lvl4pPr>
            <a:lvl5pPr marL="2057400" indent="-228600">
              <a:tabLst>
                <a:tab pos="266700" algn="l"/>
                <a:tab pos="495300" algn="l"/>
                <a:tab pos="749300" algn="l"/>
              </a:tabLst>
              <a:defRPr>
                <a:solidFill>
                  <a:schemeClr val="tx1"/>
                </a:solidFill>
                <a:latin typeface="Helvetica" pitchFamily="34" charset="0"/>
              </a:defRPr>
            </a:lvl5pPr>
            <a:lvl6pPr marL="2514600" indent="-228600" eaLnBrk="0" fontAlgn="base" hangingPunct="0">
              <a:lnSpc>
                <a:spcPct val="90000"/>
              </a:lnSpc>
              <a:spcBef>
                <a:spcPct val="0"/>
              </a:spcBef>
              <a:spcAft>
                <a:spcPct val="0"/>
              </a:spcAft>
              <a:tabLst>
                <a:tab pos="266700" algn="l"/>
                <a:tab pos="495300" algn="l"/>
                <a:tab pos="749300" algn="l"/>
              </a:tabLst>
              <a:defRPr>
                <a:solidFill>
                  <a:schemeClr val="tx1"/>
                </a:solidFill>
                <a:latin typeface="Helvetica" pitchFamily="34" charset="0"/>
              </a:defRPr>
            </a:lvl6pPr>
            <a:lvl7pPr marL="2971800" indent="-228600" eaLnBrk="0" fontAlgn="base" hangingPunct="0">
              <a:lnSpc>
                <a:spcPct val="90000"/>
              </a:lnSpc>
              <a:spcBef>
                <a:spcPct val="0"/>
              </a:spcBef>
              <a:spcAft>
                <a:spcPct val="0"/>
              </a:spcAft>
              <a:tabLst>
                <a:tab pos="266700" algn="l"/>
                <a:tab pos="495300" algn="l"/>
                <a:tab pos="749300" algn="l"/>
              </a:tabLst>
              <a:defRPr>
                <a:solidFill>
                  <a:schemeClr val="tx1"/>
                </a:solidFill>
                <a:latin typeface="Helvetica" pitchFamily="34" charset="0"/>
              </a:defRPr>
            </a:lvl7pPr>
            <a:lvl8pPr marL="3429000" indent="-228600" eaLnBrk="0" fontAlgn="base" hangingPunct="0">
              <a:lnSpc>
                <a:spcPct val="90000"/>
              </a:lnSpc>
              <a:spcBef>
                <a:spcPct val="0"/>
              </a:spcBef>
              <a:spcAft>
                <a:spcPct val="0"/>
              </a:spcAft>
              <a:tabLst>
                <a:tab pos="266700" algn="l"/>
                <a:tab pos="495300" algn="l"/>
                <a:tab pos="749300" algn="l"/>
              </a:tabLst>
              <a:defRPr>
                <a:solidFill>
                  <a:schemeClr val="tx1"/>
                </a:solidFill>
                <a:latin typeface="Helvetica" pitchFamily="34" charset="0"/>
              </a:defRPr>
            </a:lvl8pPr>
            <a:lvl9pPr marL="3886200" indent="-228600" eaLnBrk="0" fontAlgn="base" hangingPunct="0">
              <a:lnSpc>
                <a:spcPct val="90000"/>
              </a:lnSpc>
              <a:spcBef>
                <a:spcPct val="0"/>
              </a:spcBef>
              <a:spcAft>
                <a:spcPct val="0"/>
              </a:spcAft>
              <a:tabLst>
                <a:tab pos="266700" algn="l"/>
                <a:tab pos="495300" algn="l"/>
                <a:tab pos="749300" algn="l"/>
              </a:tabLst>
              <a:defRPr>
                <a:solidFill>
                  <a:schemeClr val="tx1"/>
                </a:solidFill>
                <a:latin typeface="Helvetica" pitchFamily="34" charset="0"/>
              </a:defRPr>
            </a:lvl9pPr>
          </a:lstStyle>
          <a:p>
            <a:pPr>
              <a:lnSpc>
                <a:spcPct val="107000"/>
              </a:lnSpc>
              <a:defRPr/>
            </a:pPr>
            <a:r>
              <a:rPr lang="en-US" altLang="en-US" sz="1400" smtClean="0">
                <a:latin typeface="Comic Sans MS" pitchFamily="66" charset="0"/>
              </a:rPr>
              <a:t>Sistemi per basi di dati</a:t>
            </a:r>
          </a:p>
        </p:txBody>
      </p:sp>
      <p:sp useBgFill="1">
        <p:nvSpPr>
          <p:cNvPr id="1029" name="Rectangle 6"/>
          <p:cNvSpPr>
            <a:spLocks noChangeArrowheads="1"/>
          </p:cNvSpPr>
          <p:nvPr/>
        </p:nvSpPr>
        <p:spPr bwMode="auto">
          <a:xfrm>
            <a:off x="8713788" y="6389688"/>
            <a:ext cx="804862" cy="195262"/>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marL="381000" indent="-381000">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100000"/>
              </a:lnSpc>
              <a:spcBef>
                <a:spcPct val="50000"/>
              </a:spcBef>
            </a:pPr>
            <a:r>
              <a:rPr lang="en-US" altLang="en-US" sz="1200">
                <a:latin typeface="Comic Sans MS" panose="030F0702030302020204" pitchFamily="66" charset="0"/>
              </a:rPr>
              <a:t>1.</a:t>
            </a:r>
            <a:fld id="{F3D56347-DEB0-4D8C-860D-684C9AC9406D}" type="slidenum">
              <a:rPr lang="en-US" altLang="en-US" sz="1200">
                <a:latin typeface="Comic Sans MS" panose="030F0702030302020204" pitchFamily="66" charset="0"/>
              </a:rPr>
              <a:pPr>
                <a:lnSpc>
                  <a:spcPct val="100000"/>
                </a:lnSpc>
                <a:spcBef>
                  <a:spcPct val="50000"/>
                </a:spcBef>
              </a:pPr>
              <a:t>‹N›</a:t>
            </a:fld>
            <a:r>
              <a:rPr lang="en-US" altLang="en-US" sz="1200">
                <a:latin typeface="Comic Sans MS" panose="030F0702030302020204" pitchFamily="66" charset="0"/>
              </a:rPr>
              <a:t> </a:t>
            </a:r>
          </a:p>
        </p:txBody>
      </p:sp>
      <p:sp>
        <p:nvSpPr>
          <p:cNvPr id="1030" name="Rectangle 7"/>
          <p:cNvSpPr>
            <a:spLocks noGrp="1" noChangeArrowheads="1"/>
          </p:cNvSpPr>
          <p:nvPr>
            <p:ph type="body" idx="1"/>
          </p:nvPr>
        </p:nvSpPr>
        <p:spPr bwMode="auto">
          <a:xfrm>
            <a:off x="558800" y="1052513"/>
            <a:ext cx="838835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square" lIns="63500" tIns="25400" rIns="63500" bIns="25400" numCol="1" anchor="t" anchorCtr="0" compatLnSpc="1">
            <a:prstTxWarp prst="textNoShape">
              <a:avLst/>
            </a:prstTxWarp>
            <a:spAutoFit/>
          </a:bodyPr>
          <a:lstStyle/>
          <a:p>
            <a:pPr lvl="0"/>
            <a:r>
              <a:rPr lang="en-US" altLang="en-US" smtClean="0"/>
              <a:t>Fare clic per modificare gli stili del testo dello schema</a:t>
            </a:r>
          </a:p>
          <a:p>
            <a:pPr lvl="1"/>
            <a:r>
              <a:rPr lang="en-US" altLang="en-US" smtClean="0"/>
              <a:t>Secondo livello</a:t>
            </a:r>
          </a:p>
          <a:p>
            <a:pPr lvl="2"/>
            <a:r>
              <a:rPr lang="en-US" altLang="en-US" smtClean="0"/>
              <a:t>Terzo livello</a:t>
            </a:r>
          </a:p>
          <a:p>
            <a:pPr lvl="3"/>
            <a:r>
              <a:rPr lang="en-US" altLang="en-US" smtClean="0"/>
              <a:t>Quarto livello</a:t>
            </a:r>
          </a:p>
          <a:p>
            <a:pPr lvl="4"/>
            <a:r>
              <a:rPr lang="en-US" altLang="en-US" smtClean="0"/>
              <a:t>Quinto livello</a:t>
            </a:r>
          </a:p>
        </p:txBody>
      </p:sp>
      <p:sp>
        <p:nvSpPr>
          <p:cNvPr id="1031" name="Line 8"/>
          <p:cNvSpPr>
            <a:spLocks noChangeShapeType="1"/>
          </p:cNvSpPr>
          <p:nvPr/>
        </p:nvSpPr>
        <p:spPr bwMode="auto">
          <a:xfrm>
            <a:off x="514350" y="914400"/>
            <a:ext cx="889635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1032" name="Line 9"/>
          <p:cNvSpPr>
            <a:spLocks noChangeShapeType="1"/>
          </p:cNvSpPr>
          <p:nvPr/>
        </p:nvSpPr>
        <p:spPr bwMode="auto">
          <a:xfrm>
            <a:off x="514350" y="6324600"/>
            <a:ext cx="889635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88000"/>
        </a:lnSpc>
        <a:spcBef>
          <a:spcPct val="0"/>
        </a:spcBef>
        <a:spcAft>
          <a:spcPct val="0"/>
        </a:spcAft>
        <a:defRPr sz="2000" b="1">
          <a:solidFill>
            <a:schemeClr val="tx1"/>
          </a:solidFill>
          <a:latin typeface="+mj-lt"/>
          <a:ea typeface="+mj-ea"/>
          <a:cs typeface="+mj-cs"/>
        </a:defRPr>
      </a:lvl1pPr>
      <a:lvl2pPr algn="l" rtl="0" eaLnBrk="0" fontAlgn="base" hangingPunct="0">
        <a:lnSpc>
          <a:spcPct val="88000"/>
        </a:lnSpc>
        <a:spcBef>
          <a:spcPct val="0"/>
        </a:spcBef>
        <a:spcAft>
          <a:spcPct val="0"/>
        </a:spcAft>
        <a:defRPr sz="2000" b="1">
          <a:solidFill>
            <a:schemeClr val="tx1"/>
          </a:solidFill>
          <a:latin typeface="Comic Sans MS" pitchFamily="66" charset="0"/>
        </a:defRPr>
      </a:lvl2pPr>
      <a:lvl3pPr algn="l" rtl="0" eaLnBrk="0" fontAlgn="base" hangingPunct="0">
        <a:lnSpc>
          <a:spcPct val="88000"/>
        </a:lnSpc>
        <a:spcBef>
          <a:spcPct val="0"/>
        </a:spcBef>
        <a:spcAft>
          <a:spcPct val="0"/>
        </a:spcAft>
        <a:defRPr sz="2000" b="1">
          <a:solidFill>
            <a:schemeClr val="tx1"/>
          </a:solidFill>
          <a:latin typeface="Comic Sans MS" pitchFamily="66" charset="0"/>
        </a:defRPr>
      </a:lvl3pPr>
      <a:lvl4pPr algn="l" rtl="0" eaLnBrk="0" fontAlgn="base" hangingPunct="0">
        <a:lnSpc>
          <a:spcPct val="88000"/>
        </a:lnSpc>
        <a:spcBef>
          <a:spcPct val="0"/>
        </a:spcBef>
        <a:spcAft>
          <a:spcPct val="0"/>
        </a:spcAft>
        <a:defRPr sz="2000" b="1">
          <a:solidFill>
            <a:schemeClr val="tx1"/>
          </a:solidFill>
          <a:latin typeface="Comic Sans MS" pitchFamily="66" charset="0"/>
        </a:defRPr>
      </a:lvl4pPr>
      <a:lvl5pPr algn="l" rtl="0" eaLnBrk="0" fontAlgn="base" hangingPunct="0">
        <a:lnSpc>
          <a:spcPct val="88000"/>
        </a:lnSpc>
        <a:spcBef>
          <a:spcPct val="0"/>
        </a:spcBef>
        <a:spcAft>
          <a:spcPct val="0"/>
        </a:spcAft>
        <a:defRPr sz="2000" b="1">
          <a:solidFill>
            <a:schemeClr val="tx1"/>
          </a:solidFill>
          <a:latin typeface="Comic Sans MS" pitchFamily="66" charset="0"/>
        </a:defRPr>
      </a:lvl5pPr>
      <a:lvl6pPr marL="457200" algn="l" rtl="0" eaLnBrk="0" fontAlgn="base" hangingPunct="0">
        <a:lnSpc>
          <a:spcPct val="88000"/>
        </a:lnSpc>
        <a:spcBef>
          <a:spcPct val="0"/>
        </a:spcBef>
        <a:spcAft>
          <a:spcPct val="0"/>
        </a:spcAft>
        <a:defRPr sz="2000" b="1">
          <a:solidFill>
            <a:schemeClr val="tx1"/>
          </a:solidFill>
          <a:latin typeface="Comic Sans MS" pitchFamily="66" charset="0"/>
        </a:defRPr>
      </a:lvl6pPr>
      <a:lvl7pPr marL="914400" algn="l" rtl="0" eaLnBrk="0" fontAlgn="base" hangingPunct="0">
        <a:lnSpc>
          <a:spcPct val="88000"/>
        </a:lnSpc>
        <a:spcBef>
          <a:spcPct val="0"/>
        </a:spcBef>
        <a:spcAft>
          <a:spcPct val="0"/>
        </a:spcAft>
        <a:defRPr sz="2000" b="1">
          <a:solidFill>
            <a:schemeClr val="tx1"/>
          </a:solidFill>
          <a:latin typeface="Comic Sans MS" pitchFamily="66" charset="0"/>
        </a:defRPr>
      </a:lvl7pPr>
      <a:lvl8pPr marL="1371600" algn="l" rtl="0" eaLnBrk="0" fontAlgn="base" hangingPunct="0">
        <a:lnSpc>
          <a:spcPct val="88000"/>
        </a:lnSpc>
        <a:spcBef>
          <a:spcPct val="0"/>
        </a:spcBef>
        <a:spcAft>
          <a:spcPct val="0"/>
        </a:spcAft>
        <a:defRPr sz="2000" b="1">
          <a:solidFill>
            <a:schemeClr val="tx1"/>
          </a:solidFill>
          <a:latin typeface="Comic Sans MS" pitchFamily="66" charset="0"/>
        </a:defRPr>
      </a:lvl8pPr>
      <a:lvl9pPr marL="1828800" algn="l" rtl="0" eaLnBrk="0" fontAlgn="base" hangingPunct="0">
        <a:lnSpc>
          <a:spcPct val="88000"/>
        </a:lnSpc>
        <a:spcBef>
          <a:spcPct val="0"/>
        </a:spcBef>
        <a:spcAft>
          <a:spcPct val="0"/>
        </a:spcAft>
        <a:defRPr sz="2000" b="1">
          <a:solidFill>
            <a:schemeClr val="tx1"/>
          </a:solidFill>
          <a:latin typeface="Comic Sans MS" pitchFamily="66" charset="0"/>
        </a:defRPr>
      </a:lvl9pPr>
    </p:titleStyle>
    <p:bodyStyle>
      <a:lvl1pPr marL="228600" indent="-228600" algn="l" rtl="0" eaLnBrk="0" fontAlgn="base" hangingPunct="0">
        <a:lnSpc>
          <a:spcPct val="140000"/>
        </a:lnSpc>
        <a:spcBef>
          <a:spcPct val="80000"/>
        </a:spcBef>
        <a:spcAft>
          <a:spcPct val="0"/>
        </a:spcAft>
        <a:buSzPct val="100000"/>
        <a:buChar char="•"/>
        <a:tabLst>
          <a:tab pos="342900" algn="l"/>
          <a:tab pos="495300" algn="l"/>
          <a:tab pos="749300" algn="l"/>
        </a:tabLst>
        <a:defRPr sz="3200">
          <a:solidFill>
            <a:schemeClr val="tx1"/>
          </a:solidFill>
          <a:latin typeface="+mn-lt"/>
          <a:ea typeface="+mn-ea"/>
          <a:cs typeface="+mn-cs"/>
        </a:defRPr>
      </a:lvl1pPr>
      <a:lvl2pPr marL="520700" indent="-177800" algn="l" rtl="0" eaLnBrk="0" fontAlgn="base" hangingPunct="0">
        <a:lnSpc>
          <a:spcPct val="130000"/>
        </a:lnSpc>
        <a:spcBef>
          <a:spcPct val="40000"/>
        </a:spcBef>
        <a:spcAft>
          <a:spcPct val="0"/>
        </a:spcAft>
        <a:buSzPct val="100000"/>
        <a:buChar char="•"/>
        <a:tabLst>
          <a:tab pos="342900" algn="l"/>
          <a:tab pos="495300" algn="l"/>
          <a:tab pos="749300" algn="l"/>
        </a:tabLst>
        <a:defRPr sz="2800">
          <a:solidFill>
            <a:schemeClr val="tx1"/>
          </a:solidFill>
          <a:latin typeface="+mn-lt"/>
        </a:defRPr>
      </a:lvl2pPr>
      <a:lvl3pPr marL="914400" indent="-279400" algn="l" rtl="0" eaLnBrk="0" fontAlgn="base" hangingPunct="0">
        <a:lnSpc>
          <a:spcPct val="110000"/>
        </a:lnSpc>
        <a:spcBef>
          <a:spcPct val="20000"/>
        </a:spcBef>
        <a:spcAft>
          <a:spcPct val="0"/>
        </a:spcAft>
        <a:buSzPct val="100000"/>
        <a:buChar char="•"/>
        <a:tabLst>
          <a:tab pos="342900" algn="l"/>
          <a:tab pos="495300" algn="l"/>
          <a:tab pos="749300" algn="l"/>
        </a:tabLst>
        <a:defRPr sz="2400">
          <a:solidFill>
            <a:schemeClr val="tx1"/>
          </a:solidFill>
          <a:latin typeface="+mn-lt"/>
        </a:defRPr>
      </a:lvl3pPr>
      <a:lvl4pPr marL="1447800" indent="-381000" algn="l" rtl="0" eaLnBrk="0" fontAlgn="base" hangingPunct="0">
        <a:lnSpc>
          <a:spcPct val="105000"/>
        </a:lnSpc>
        <a:spcBef>
          <a:spcPct val="10000"/>
        </a:spcBef>
        <a:spcAft>
          <a:spcPct val="0"/>
        </a:spcAft>
        <a:buSzPct val="100000"/>
        <a:buChar char="•"/>
        <a:tabLst>
          <a:tab pos="342900" algn="l"/>
          <a:tab pos="495300" algn="l"/>
          <a:tab pos="749300" algn="l"/>
        </a:tabLst>
        <a:defRPr sz="2000">
          <a:solidFill>
            <a:schemeClr val="tx1"/>
          </a:solidFill>
          <a:latin typeface="+mn-lt"/>
        </a:defRPr>
      </a:lvl4pPr>
      <a:lvl5pPr marL="1943100" indent="-381000" algn="l" rtl="0" eaLnBrk="0" fontAlgn="base" hangingPunct="0">
        <a:spcBef>
          <a:spcPct val="20000"/>
        </a:spcBef>
        <a:spcAft>
          <a:spcPct val="0"/>
        </a:spcAft>
        <a:buChar char="»"/>
        <a:tabLst>
          <a:tab pos="342900" algn="l"/>
          <a:tab pos="495300" algn="l"/>
          <a:tab pos="749300" algn="l"/>
        </a:tabLst>
        <a:defRPr sz="2000">
          <a:solidFill>
            <a:schemeClr val="tx1"/>
          </a:solidFill>
          <a:latin typeface="Times"/>
        </a:defRPr>
      </a:lvl5pPr>
      <a:lvl6pPr marL="2400300" indent="-381000" algn="l" rtl="0" eaLnBrk="0" fontAlgn="base" hangingPunct="0">
        <a:spcBef>
          <a:spcPct val="20000"/>
        </a:spcBef>
        <a:spcAft>
          <a:spcPct val="0"/>
        </a:spcAft>
        <a:buChar char="»"/>
        <a:tabLst>
          <a:tab pos="342900" algn="l"/>
          <a:tab pos="495300" algn="l"/>
          <a:tab pos="749300" algn="l"/>
        </a:tabLst>
        <a:defRPr sz="2000">
          <a:solidFill>
            <a:schemeClr val="tx1"/>
          </a:solidFill>
          <a:latin typeface="Times"/>
        </a:defRPr>
      </a:lvl6pPr>
      <a:lvl7pPr marL="2857500" indent="-381000" algn="l" rtl="0" eaLnBrk="0" fontAlgn="base" hangingPunct="0">
        <a:spcBef>
          <a:spcPct val="20000"/>
        </a:spcBef>
        <a:spcAft>
          <a:spcPct val="0"/>
        </a:spcAft>
        <a:buChar char="»"/>
        <a:tabLst>
          <a:tab pos="342900" algn="l"/>
          <a:tab pos="495300" algn="l"/>
          <a:tab pos="749300" algn="l"/>
        </a:tabLst>
        <a:defRPr sz="2000">
          <a:solidFill>
            <a:schemeClr val="tx1"/>
          </a:solidFill>
          <a:latin typeface="Times"/>
        </a:defRPr>
      </a:lvl7pPr>
      <a:lvl8pPr marL="3314700" indent="-381000" algn="l" rtl="0" eaLnBrk="0" fontAlgn="base" hangingPunct="0">
        <a:spcBef>
          <a:spcPct val="20000"/>
        </a:spcBef>
        <a:spcAft>
          <a:spcPct val="0"/>
        </a:spcAft>
        <a:buChar char="»"/>
        <a:tabLst>
          <a:tab pos="342900" algn="l"/>
          <a:tab pos="495300" algn="l"/>
          <a:tab pos="749300" algn="l"/>
        </a:tabLst>
        <a:defRPr sz="2000">
          <a:solidFill>
            <a:schemeClr val="tx1"/>
          </a:solidFill>
          <a:latin typeface="Times"/>
        </a:defRPr>
      </a:lvl8pPr>
      <a:lvl9pPr marL="3771900" indent="-381000" algn="l" rtl="0" eaLnBrk="0" fontAlgn="base" hangingPunct="0">
        <a:spcBef>
          <a:spcPct val="20000"/>
        </a:spcBef>
        <a:spcAft>
          <a:spcPct val="0"/>
        </a:spcAft>
        <a:buChar char="»"/>
        <a:tabLst>
          <a:tab pos="342900" algn="l"/>
          <a:tab pos="495300" algn="l"/>
          <a:tab pos="749300" algn="l"/>
        </a:tabLst>
        <a:defRPr sz="2000">
          <a:solidFill>
            <a:schemeClr val="tx1"/>
          </a:solidFill>
          <a:latin typeface="Time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4.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 Id="rId9" Type="http://schemas.openxmlformats.org/officeDocument/2006/relationships/image" Target="../media/image8.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503488" y="2205038"/>
            <a:ext cx="4851400" cy="944562"/>
          </a:xfrm>
        </p:spPr>
        <p:txBody>
          <a:bodyPr/>
          <a:lstStyle/>
          <a:p>
            <a:r>
              <a:rPr lang="it-IT" altLang="en-US" sz="6600" dirty="0" smtClean="0"/>
              <a:t>Basi di dati</a:t>
            </a:r>
            <a:endParaRPr lang="en-US" altLang="en-US" sz="6600" dirty="0" smtClean="0"/>
          </a:p>
        </p:txBody>
      </p:sp>
      <p:sp>
        <p:nvSpPr>
          <p:cNvPr id="2051" name="Subtitle 2"/>
          <p:cNvSpPr>
            <a:spLocks noGrp="1"/>
          </p:cNvSpPr>
          <p:nvPr>
            <p:ph type="subTitle" idx="1"/>
          </p:nvPr>
        </p:nvSpPr>
        <p:spPr>
          <a:xfrm>
            <a:off x="1485900" y="3886200"/>
            <a:ext cx="6931025" cy="671513"/>
          </a:xfrm>
        </p:spPr>
        <p:txBody>
          <a:bodyPr/>
          <a:lstStyle/>
          <a:p>
            <a:endParaRPr lang="en-US"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r>
              <a:rPr lang="en-US" altLang="en-US" smtClean="0"/>
              <a:t>SISTEMI INFORMATIVI</a:t>
            </a:r>
          </a:p>
        </p:txBody>
      </p:sp>
      <p:sp>
        <p:nvSpPr>
          <p:cNvPr id="11267" name="Rectangle 5"/>
          <p:cNvSpPr>
            <a:spLocks noGrp="1" noChangeArrowheads="1"/>
          </p:cNvSpPr>
          <p:nvPr>
            <p:ph type="body" idx="1"/>
          </p:nvPr>
        </p:nvSpPr>
        <p:spPr>
          <a:xfrm>
            <a:off x="558800" y="1052513"/>
            <a:ext cx="8388350" cy="4689475"/>
          </a:xfrm>
        </p:spPr>
        <p:txBody>
          <a:bodyPr/>
          <a:lstStyle/>
          <a:p>
            <a:r>
              <a:rPr lang="en-US" altLang="en-US" sz="1800" i="1" smtClean="0"/>
              <a:t>Definizione</a:t>
            </a:r>
            <a:r>
              <a:rPr lang="en-US" altLang="en-US" sz="1800" smtClean="0"/>
              <a:t>  Un sistema informativo di un’organizzazione è una combinazione di risorse, umane e materiali, e di procedure organizzate per: </a:t>
            </a:r>
          </a:p>
          <a:p>
            <a:pPr lvl="1"/>
            <a:r>
              <a:rPr lang="en-US" altLang="en-US" sz="1800" smtClean="0"/>
              <a:t>la raccolta,</a:t>
            </a:r>
          </a:p>
          <a:p>
            <a:pPr lvl="1"/>
            <a:r>
              <a:rPr lang="en-US" altLang="en-US" sz="1800" smtClean="0"/>
              <a:t>l’archiviazione,</a:t>
            </a:r>
          </a:p>
          <a:p>
            <a:pPr lvl="1"/>
            <a:r>
              <a:rPr lang="en-US" altLang="en-US" sz="1800" smtClean="0"/>
              <a:t>l’elaborazione e </a:t>
            </a:r>
          </a:p>
          <a:p>
            <a:pPr lvl="1"/>
            <a:r>
              <a:rPr lang="en-US" altLang="en-US" sz="1800" smtClean="0"/>
              <a:t>lo scambio </a:t>
            </a:r>
          </a:p>
          <a:p>
            <a:pPr>
              <a:buFontTx/>
              <a:buNone/>
            </a:pPr>
            <a:r>
              <a:rPr lang="en-US" altLang="en-US" sz="1800" smtClean="0"/>
              <a:t>	delle informazioni necessarie alle attività:</a:t>
            </a:r>
          </a:p>
          <a:p>
            <a:pPr lvl="1"/>
            <a:r>
              <a:rPr lang="en-US" altLang="en-US" sz="1800" smtClean="0"/>
              <a:t>operative (informazioni di servizio),</a:t>
            </a:r>
          </a:p>
          <a:p>
            <a:pPr lvl="1"/>
            <a:r>
              <a:rPr lang="en-US" altLang="en-US" sz="1800" smtClean="0"/>
              <a:t>di programmazione e controllo (informazioni di gestione), e</a:t>
            </a:r>
          </a:p>
          <a:p>
            <a:pPr lvl="1"/>
            <a:r>
              <a:rPr lang="en-US" altLang="en-US" sz="1800" smtClean="0"/>
              <a:t>di pianificazione strategica (informazioni di governo).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altLang="en-US" smtClean="0"/>
              <a:t>ESEMPI DI SISTEMI INFORMATIVI</a:t>
            </a:r>
          </a:p>
        </p:txBody>
      </p:sp>
      <p:sp>
        <p:nvSpPr>
          <p:cNvPr id="12291" name="Rectangle 5"/>
          <p:cNvSpPr>
            <a:spLocks noGrp="1" noChangeArrowheads="1"/>
          </p:cNvSpPr>
          <p:nvPr>
            <p:ph type="body" idx="1"/>
          </p:nvPr>
        </p:nvSpPr>
        <p:spPr>
          <a:xfrm>
            <a:off x="558800" y="1052513"/>
            <a:ext cx="8388350" cy="2301875"/>
          </a:xfrm>
        </p:spPr>
        <p:txBody>
          <a:bodyPr/>
          <a:lstStyle/>
          <a:p>
            <a:r>
              <a:rPr lang="en-US" altLang="en-US" sz="1800" smtClean="0"/>
              <a:t>Azienda manifatturiera</a:t>
            </a:r>
          </a:p>
          <a:p>
            <a:pPr lvl="1"/>
            <a:r>
              <a:rPr lang="en-US" altLang="en-US" sz="1800" smtClean="0"/>
              <a:t>Gestione degli ordini dei clienti</a:t>
            </a:r>
          </a:p>
          <a:p>
            <a:pPr lvl="1"/>
            <a:r>
              <a:rPr lang="en-US" altLang="en-US" sz="1800" smtClean="0"/>
              <a:t>Gestione degli ordini e dei pagamenti di materiali ai fornitori</a:t>
            </a:r>
          </a:p>
          <a:p>
            <a:pPr lvl="1"/>
            <a:r>
              <a:rPr lang="en-US" altLang="en-US" sz="1800" smtClean="0"/>
              <a:t>Gestione del magazzino</a:t>
            </a:r>
          </a:p>
          <a:p>
            <a:pPr lvl="1"/>
            <a:r>
              <a:rPr lang="en-US" altLang="en-US" sz="1800" smtClean="0"/>
              <a:t>Pianificazione della produzione e controllo dei costi</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85788" y="533400"/>
            <a:ext cx="4851400" cy="319088"/>
          </a:xfrm>
        </p:spPr>
        <p:txBody>
          <a:bodyPr/>
          <a:lstStyle/>
          <a:p>
            <a:r>
              <a:rPr lang="en-US" altLang="en-US" smtClean="0"/>
              <a:t>ESEMPI DI SISTEMI INFORMATIVI</a:t>
            </a:r>
          </a:p>
        </p:txBody>
      </p:sp>
      <p:sp>
        <p:nvSpPr>
          <p:cNvPr id="13315" name="Rectangle 3"/>
          <p:cNvSpPr>
            <a:spLocks noGrp="1" noChangeArrowheads="1"/>
          </p:cNvSpPr>
          <p:nvPr>
            <p:ph type="body" idx="1"/>
          </p:nvPr>
        </p:nvSpPr>
        <p:spPr>
          <a:xfrm>
            <a:off x="558800" y="1052513"/>
            <a:ext cx="8388350" cy="3840162"/>
          </a:xfrm>
        </p:spPr>
        <p:txBody>
          <a:bodyPr/>
          <a:lstStyle/>
          <a:p>
            <a:r>
              <a:rPr lang="en-US" altLang="en-US" sz="1800" smtClean="0"/>
              <a:t>Un Comune</a:t>
            </a:r>
          </a:p>
          <a:p>
            <a:pPr lvl="1"/>
            <a:r>
              <a:rPr lang="en-US" altLang="en-US" sz="1800" smtClean="0"/>
              <a:t>Gestione dei servizi demografici (anagrafe, stato civile, servizio elettorale e vaccinale) e della rete viaria.</a:t>
            </a:r>
          </a:p>
          <a:p>
            <a:pPr lvl="1"/>
            <a:r>
              <a:rPr lang="en-US" altLang="en-US" sz="1800" smtClean="0"/>
              <a:t>Gestione dell’attività finanziaria secondo la normativa vigente.</a:t>
            </a:r>
          </a:p>
          <a:p>
            <a:pPr lvl="1"/>
            <a:r>
              <a:rPr lang="en-US" altLang="en-US" sz="1800" smtClean="0"/>
              <a:t>Gestione del personale per il calcolo della retribuzione in base al tipo di normativa contrattuale.</a:t>
            </a:r>
          </a:p>
          <a:p>
            <a:pPr lvl="1"/>
            <a:r>
              <a:rPr lang="en-US" altLang="en-US" sz="1800" smtClean="0"/>
              <a:t>Gestione dei servizi amministrativi e sanitari delle Unità Sanitarie Locali.</a:t>
            </a:r>
          </a:p>
          <a:p>
            <a:pPr lvl="1"/>
            <a:r>
              <a:rPr lang="en-US" altLang="en-US" sz="1800" smtClean="0"/>
              <a:t>Gestione della cartografia generale e tematica del territorio.</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Grp="1" noChangeArrowheads="1"/>
          </p:cNvSpPr>
          <p:nvPr>
            <p:ph type="title"/>
          </p:nvPr>
        </p:nvSpPr>
        <p:spPr/>
        <p:txBody>
          <a:bodyPr/>
          <a:lstStyle/>
          <a:p>
            <a:r>
              <a:rPr lang="en-US" altLang="en-US" smtClean="0"/>
              <a:t>SISTEMA INFORMATIVO NELLE ORGANIZZAZIONI</a:t>
            </a:r>
          </a:p>
        </p:txBody>
      </p:sp>
      <p:sp>
        <p:nvSpPr>
          <p:cNvPr id="14339" name="Rectangle 6"/>
          <p:cNvSpPr>
            <a:spLocks noGrp="1" noChangeArrowheads="1"/>
          </p:cNvSpPr>
          <p:nvPr>
            <p:ph type="body" idx="1"/>
          </p:nvPr>
        </p:nvSpPr>
        <p:spPr/>
        <p:txBody>
          <a:bodyPr/>
          <a:lstStyle/>
          <a:p>
            <a:endParaRPr lang="it-IT" altLang="en-US" sz="1800" smtClean="0"/>
          </a:p>
        </p:txBody>
      </p:sp>
      <p:pic>
        <p:nvPicPr>
          <p:cNvPr id="1434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4225" y="1346200"/>
            <a:ext cx="5318125"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r>
              <a:rPr lang="en-US" altLang="en-US" smtClean="0"/>
              <a:t>SISTEMI INFORMATICI</a:t>
            </a:r>
          </a:p>
        </p:txBody>
      </p:sp>
      <p:sp>
        <p:nvSpPr>
          <p:cNvPr id="15363" name="Rectangle 5"/>
          <p:cNvSpPr>
            <a:spLocks noGrp="1" noChangeArrowheads="1"/>
          </p:cNvSpPr>
          <p:nvPr>
            <p:ph type="body" idx="1"/>
          </p:nvPr>
        </p:nvSpPr>
        <p:spPr>
          <a:xfrm>
            <a:off x="558800" y="1052513"/>
            <a:ext cx="8388350" cy="4111625"/>
          </a:xfrm>
        </p:spPr>
        <p:txBody>
          <a:bodyPr/>
          <a:lstStyle/>
          <a:p>
            <a:r>
              <a:rPr lang="it-IT" altLang="en-US" sz="1800" smtClean="0"/>
              <a:t>Il </a:t>
            </a:r>
            <a:r>
              <a:rPr lang="it-IT" altLang="en-US" sz="1800" b="1" smtClean="0"/>
              <a:t>sistema informatico</a:t>
            </a:r>
            <a:r>
              <a:rPr lang="it-IT" altLang="en-US" sz="1800" smtClean="0"/>
              <a:t> è l’insieme delle tecnologie informatiche e della comunicazione (Information and Communication Technologies, ICT) a supporto delle attività di un’organizzazione.</a:t>
            </a:r>
          </a:p>
          <a:p>
            <a:r>
              <a:rPr lang="it-IT" altLang="en-US" sz="1800" smtClean="0"/>
              <a:t>Il </a:t>
            </a:r>
            <a:r>
              <a:rPr lang="it-IT" altLang="en-US" sz="1800" b="1" smtClean="0"/>
              <a:t>sistema informativo automatizzato</a:t>
            </a:r>
            <a:r>
              <a:rPr lang="it-IT" altLang="en-US" sz="1800" smtClean="0"/>
              <a:t> è quella parte del sistema informativo in cui le informazioni sono raccolte, elaborate, archiviate e scambiate usando un sistema informatico. </a:t>
            </a:r>
          </a:p>
          <a:p>
            <a:r>
              <a:rPr lang="it-IT" altLang="en-US" sz="1800" smtClean="0"/>
              <a:t>Terminologia</a:t>
            </a:r>
          </a:p>
          <a:p>
            <a:pPr lvl="1"/>
            <a:r>
              <a:rPr lang="it-IT" altLang="en-US" sz="1800" smtClean="0"/>
              <a:t>sistema informativo ≈ sistema informativo automatizzato </a:t>
            </a:r>
          </a:p>
          <a:p>
            <a:pPr lvl="1"/>
            <a:r>
              <a:rPr lang="it-IT" altLang="en-US" sz="1800" smtClean="0"/>
              <a:t>sistema informativo automatizzato ≈ sistema informatico</a:t>
            </a:r>
            <a:endParaRPr lang="en-US" altLang="en-US" sz="1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title"/>
          </p:nvPr>
        </p:nvSpPr>
        <p:spPr/>
        <p:txBody>
          <a:bodyPr/>
          <a:lstStyle/>
          <a:p>
            <a:r>
              <a:rPr lang="en-US" altLang="en-US" smtClean="0"/>
              <a:t>SISTEMA INFORMATICO NELLE ORGANIZZAZIONI</a:t>
            </a:r>
          </a:p>
        </p:txBody>
      </p:sp>
      <p:sp>
        <p:nvSpPr>
          <p:cNvPr id="16387" name="Rectangle 6"/>
          <p:cNvSpPr>
            <a:spLocks noGrp="1" noChangeArrowheads="1"/>
          </p:cNvSpPr>
          <p:nvPr>
            <p:ph type="body" idx="1"/>
          </p:nvPr>
        </p:nvSpPr>
        <p:spPr/>
        <p:txBody>
          <a:bodyPr/>
          <a:lstStyle/>
          <a:p>
            <a:endParaRPr lang="it-IT" altLang="en-US" sz="1800" smtClean="0"/>
          </a:p>
        </p:txBody>
      </p:sp>
      <p:pic>
        <p:nvPicPr>
          <p:cNvPr id="1638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346200"/>
            <a:ext cx="5316538"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Rectangle 17"/>
          <p:cNvSpPr>
            <a:spLocks noGrp="1" noChangeArrowheads="1"/>
          </p:cNvSpPr>
          <p:nvPr>
            <p:ph type="title"/>
          </p:nvPr>
        </p:nvSpPr>
        <p:spPr/>
        <p:txBody>
          <a:bodyPr/>
          <a:lstStyle/>
          <a:p>
            <a:r>
              <a:rPr lang="en-US" altLang="en-US" dirty="0" smtClean="0"/>
              <a:t>COMPONENTI DI UN SISTEMA INFORMATICO</a:t>
            </a:r>
          </a:p>
        </p:txBody>
      </p:sp>
      <p:sp>
        <p:nvSpPr>
          <p:cNvPr id="17411" name="Rectangle 18"/>
          <p:cNvSpPr>
            <a:spLocks noGrp="1" noChangeArrowheads="1"/>
          </p:cNvSpPr>
          <p:nvPr>
            <p:ph type="body" idx="1"/>
          </p:nvPr>
        </p:nvSpPr>
        <p:spPr/>
        <p:txBody>
          <a:bodyPr/>
          <a:lstStyle/>
          <a:p>
            <a:endParaRPr lang="it-IT" altLang="en-US" sz="1800" dirty="0" smtClean="0"/>
          </a:p>
        </p:txBody>
      </p:sp>
      <p:pic>
        <p:nvPicPr>
          <p:cNvPr id="17412"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758950"/>
            <a:ext cx="33020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2"/>
          <p:cNvSpPr>
            <a:spLocks noGrp="1" noChangeArrowheads="1"/>
          </p:cNvSpPr>
          <p:nvPr>
            <p:ph type="title"/>
          </p:nvPr>
        </p:nvSpPr>
        <p:spPr/>
        <p:txBody>
          <a:bodyPr/>
          <a:lstStyle/>
          <a:p>
            <a:r>
              <a:rPr lang="it-IT" altLang="en-US" dirty="0" smtClean="0"/>
              <a:t>CLASSIFICAZIONE DEI SISTEMI INFORMATICI</a:t>
            </a:r>
          </a:p>
        </p:txBody>
      </p:sp>
      <p:sp>
        <p:nvSpPr>
          <p:cNvPr id="18435" name="Rectangle 13"/>
          <p:cNvSpPr>
            <a:spLocks noGrp="1" noChangeArrowheads="1"/>
          </p:cNvSpPr>
          <p:nvPr>
            <p:ph type="body" idx="1"/>
          </p:nvPr>
        </p:nvSpPr>
        <p:spPr/>
        <p:txBody>
          <a:bodyPr/>
          <a:lstStyle/>
          <a:p>
            <a:endParaRPr lang="it-IT" altLang="en-US" sz="1800" smtClean="0"/>
          </a:p>
        </p:txBody>
      </p:sp>
      <p:grpSp>
        <p:nvGrpSpPr>
          <p:cNvPr id="18436" name="Group 4"/>
          <p:cNvGrpSpPr>
            <a:grpSpLocks/>
          </p:cNvGrpSpPr>
          <p:nvPr/>
        </p:nvGrpSpPr>
        <p:grpSpPr bwMode="auto">
          <a:xfrm>
            <a:off x="3198813" y="1752600"/>
            <a:ext cx="3581400" cy="3352800"/>
            <a:chOff x="3602" y="1488"/>
            <a:chExt cx="2256" cy="2112"/>
          </a:xfrm>
        </p:grpSpPr>
        <p:sp>
          <p:nvSpPr>
            <p:cNvPr id="18437" name="AutoShape 5"/>
            <p:cNvSpPr>
              <a:spLocks noChangeArrowheads="1"/>
            </p:cNvSpPr>
            <p:nvPr/>
          </p:nvSpPr>
          <p:spPr bwMode="auto">
            <a:xfrm>
              <a:off x="3602" y="1488"/>
              <a:ext cx="2256" cy="1056"/>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18438" name="Rectangle 6"/>
            <p:cNvSpPr>
              <a:spLocks noChangeArrowheads="1"/>
            </p:cNvSpPr>
            <p:nvPr/>
          </p:nvSpPr>
          <p:spPr bwMode="auto">
            <a:xfrm>
              <a:off x="3602" y="3120"/>
              <a:ext cx="2256" cy="48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18439" name="Line 7"/>
            <p:cNvSpPr>
              <a:spLocks noChangeShapeType="1"/>
            </p:cNvSpPr>
            <p:nvPr/>
          </p:nvSpPr>
          <p:spPr bwMode="auto">
            <a:xfrm flipV="1">
              <a:off x="4704" y="2544"/>
              <a:ext cx="0" cy="57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18440" name="Text Box 8"/>
            <p:cNvSpPr txBox="1">
              <a:spLocks noChangeArrowheads="1"/>
            </p:cNvSpPr>
            <p:nvPr/>
          </p:nvSpPr>
          <p:spPr bwMode="auto">
            <a:xfrm>
              <a:off x="4248" y="1832"/>
              <a:ext cx="960"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gn="ctr">
                <a:spcBef>
                  <a:spcPct val="50000"/>
                </a:spcBef>
              </a:pPr>
              <a:r>
                <a:rPr lang="it-IT" altLang="en-US">
                  <a:latin typeface="Comic Sans MS" panose="030F0702030302020204" pitchFamily="66" charset="0"/>
                </a:rPr>
                <a:t>Sistemi informatici direzionali</a:t>
              </a:r>
              <a:endParaRPr lang="it-IT" altLang="en-US" sz="2000">
                <a:latin typeface="Times" panose="02020603050405020304" pitchFamily="18" charset="0"/>
              </a:endParaRPr>
            </a:p>
          </p:txBody>
        </p:sp>
        <p:sp>
          <p:nvSpPr>
            <p:cNvPr id="18441" name="Text Box 9"/>
            <p:cNvSpPr txBox="1">
              <a:spLocks noChangeArrowheads="1"/>
            </p:cNvSpPr>
            <p:nvPr/>
          </p:nvSpPr>
          <p:spPr bwMode="auto">
            <a:xfrm>
              <a:off x="4032" y="3168"/>
              <a:ext cx="1486" cy="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60000"/>
                </a:lnSpc>
                <a:spcBef>
                  <a:spcPct val="50000"/>
                </a:spcBef>
              </a:pPr>
              <a:r>
                <a:rPr lang="it-IT" altLang="en-US">
                  <a:latin typeface="Comic Sans MS" panose="030F0702030302020204" pitchFamily="66" charset="0"/>
                </a:rPr>
                <a:t>Sistemi informatici</a:t>
              </a:r>
            </a:p>
            <a:p>
              <a:pPr algn="ctr">
                <a:lnSpc>
                  <a:spcPct val="60000"/>
                </a:lnSpc>
                <a:spcBef>
                  <a:spcPct val="50000"/>
                </a:spcBef>
              </a:pPr>
              <a:r>
                <a:rPr lang="it-IT" altLang="en-US">
                  <a:latin typeface="Comic Sans MS" panose="030F0702030302020204" pitchFamily="66" charset="0"/>
                </a:rPr>
                <a:t>operativi</a:t>
              </a:r>
              <a:endParaRPr lang="it-IT" altLang="en-US" sz="2000">
                <a:latin typeface="Times" panose="02020603050405020304" pitchFamily="18" charset="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r>
              <a:rPr lang="it-IT" altLang="en-US" dirty="0" smtClean="0"/>
              <a:t>SISTEMI INFORMATICI OPERATIVI </a:t>
            </a:r>
          </a:p>
        </p:txBody>
      </p:sp>
      <p:sp>
        <p:nvSpPr>
          <p:cNvPr id="19459" name="Rectangle 5"/>
          <p:cNvSpPr>
            <a:spLocks noGrp="1" noChangeArrowheads="1"/>
          </p:cNvSpPr>
          <p:nvPr>
            <p:ph type="body" idx="1"/>
          </p:nvPr>
        </p:nvSpPr>
        <p:spPr>
          <a:xfrm>
            <a:off x="558800" y="1052513"/>
            <a:ext cx="8388350" cy="3814057"/>
          </a:xfrm>
        </p:spPr>
        <p:txBody>
          <a:bodyPr/>
          <a:lstStyle/>
          <a:p>
            <a:r>
              <a:rPr lang="it-IT" altLang="en-US" sz="1800" dirty="0" smtClean="0"/>
              <a:t>I dati sono organizzati in BD </a:t>
            </a:r>
          </a:p>
          <a:p>
            <a:r>
              <a:rPr lang="it-IT" altLang="en-US" sz="1800" dirty="0" smtClean="0"/>
              <a:t>Le applicazioni si usano per svolgere le classiche attivit</a:t>
            </a:r>
            <a:r>
              <a:rPr lang="it-IT" altLang="ja-JP" sz="1800" dirty="0" smtClean="0">
                <a:ea typeface="MS PGothic" panose="020B0600070205080204" pitchFamily="34" charset="-128"/>
              </a:rPr>
              <a:t>à</a:t>
            </a:r>
            <a:r>
              <a:rPr lang="it-IT" altLang="en-US" sz="1800" dirty="0" smtClean="0"/>
              <a:t> strutturate  e ripetitive dell'azienda nelle aree amministrativa e finanziaria, vendite, produzione, risorse umane ecc. </a:t>
            </a:r>
          </a:p>
          <a:p>
            <a:r>
              <a:rPr lang="it-IT" altLang="en-US" sz="1800" dirty="0" smtClean="0"/>
              <a:t>Alcune sigle</a:t>
            </a:r>
            <a:endParaRPr lang="it-IT" altLang="en-US" sz="1800" dirty="0" smtClean="0"/>
          </a:p>
          <a:p>
            <a:pPr lvl="1"/>
            <a:r>
              <a:rPr lang="it-IT" altLang="en-US" sz="1800" dirty="0" smtClean="0"/>
              <a:t>Data processing (DP), Electronic Data processing (EDP)</a:t>
            </a:r>
          </a:p>
          <a:p>
            <a:pPr lvl="1"/>
            <a:r>
              <a:rPr lang="it-IT" altLang="en-US" sz="1800" dirty="0" err="1" smtClean="0"/>
              <a:t>Transaction</a:t>
            </a:r>
            <a:r>
              <a:rPr lang="it-IT" altLang="en-US" sz="1800" dirty="0" smtClean="0"/>
              <a:t> Processing Systems (TPS)</a:t>
            </a:r>
          </a:p>
          <a:p>
            <a:pPr lvl="1"/>
            <a:endParaRPr lang="it-IT" altLang="en-US"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title"/>
          </p:nvPr>
        </p:nvSpPr>
        <p:spPr/>
        <p:txBody>
          <a:bodyPr/>
          <a:lstStyle/>
          <a:p>
            <a:r>
              <a:rPr lang="it-IT" altLang="en-US" dirty="0" smtClean="0"/>
              <a:t>SISTEMA INFORMATICO OPERATIVO (</a:t>
            </a:r>
            <a:r>
              <a:rPr lang="it-IT" altLang="en-US" dirty="0" err="1" smtClean="0"/>
              <a:t>cont</a:t>
            </a:r>
            <a:r>
              <a:rPr lang="it-IT" altLang="en-US" dirty="0" smtClean="0"/>
              <a:t>.)</a:t>
            </a:r>
          </a:p>
        </p:txBody>
      </p:sp>
      <p:pic>
        <p:nvPicPr>
          <p:cNvPr id="20484" name="Picture 3" descr="BDIntegra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854200"/>
            <a:ext cx="4964113"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altLang="en-US" smtClean="0"/>
              <a:t>OBIETTIVI DEL CORSO</a:t>
            </a:r>
          </a:p>
        </p:txBody>
      </p:sp>
      <p:sp>
        <p:nvSpPr>
          <p:cNvPr id="3075" name="Rectangle 5"/>
          <p:cNvSpPr>
            <a:spLocks noGrp="1" noChangeArrowheads="1"/>
          </p:cNvSpPr>
          <p:nvPr>
            <p:ph type="body" idx="1"/>
          </p:nvPr>
        </p:nvSpPr>
        <p:spPr>
          <a:xfrm>
            <a:off x="558800" y="1052513"/>
            <a:ext cx="8388350" cy="4178300"/>
          </a:xfrm>
        </p:spPr>
        <p:txBody>
          <a:bodyPr/>
          <a:lstStyle/>
          <a:p>
            <a:r>
              <a:rPr lang="en-US" altLang="en-US" sz="1800" smtClean="0"/>
              <a:t>Modelli dei dati,  linguaggi  e sistemi  per lo sviluppo di applicazioni che prevedono l’uso di grandi quantità di dati permanenti organizzati in basi di dati.</a:t>
            </a:r>
          </a:p>
          <a:p>
            <a:r>
              <a:rPr lang="en-US" altLang="en-US" sz="1800" smtClean="0"/>
              <a:t>Argomenti</a:t>
            </a:r>
          </a:p>
          <a:p>
            <a:pPr lvl="1"/>
            <a:r>
              <a:rPr lang="en-US" altLang="en-US" sz="1800" smtClean="0"/>
              <a:t>Funzionalità dei sistemi per basi di dati</a:t>
            </a:r>
            <a:r>
              <a:rPr lang="it-IT" altLang="en-US" sz="1800" smtClean="0"/>
              <a:t>-DBMS  </a:t>
            </a:r>
            <a:endParaRPr lang="en-US" altLang="en-US" sz="1800" smtClean="0"/>
          </a:p>
          <a:p>
            <a:pPr lvl="1"/>
            <a:r>
              <a:rPr lang="en-US" altLang="en-US" sz="1800" smtClean="0"/>
              <a:t>La modellazione a oggetti  </a:t>
            </a:r>
          </a:p>
          <a:p>
            <a:pPr lvl="1"/>
            <a:r>
              <a:rPr lang="en-US" altLang="en-US" sz="1800" smtClean="0"/>
              <a:t>I sistemi relazionali e il linguaggio SQL  </a:t>
            </a:r>
          </a:p>
          <a:p>
            <a:pPr lvl="1"/>
            <a:r>
              <a:rPr lang="en-US" altLang="en-US" sz="1800" smtClean="0"/>
              <a:t>Cenni alla teoria delle basi di dati relazionali  </a:t>
            </a:r>
          </a:p>
          <a:p>
            <a:pPr lvl="1"/>
            <a:r>
              <a:rPr lang="en-US" altLang="en-US" sz="1800" smtClean="0"/>
              <a:t>Architettura dei DBMS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title"/>
          </p:nvPr>
        </p:nvSpPr>
        <p:spPr/>
        <p:txBody>
          <a:bodyPr/>
          <a:lstStyle/>
          <a:p>
            <a:r>
              <a:rPr lang="en-US" altLang="en-US" dirty="0" smtClean="0"/>
              <a:t>ELABORAZIONI SU BD: OLTP (On-Line Transaction Processing)</a:t>
            </a:r>
            <a:endParaRPr lang="it-IT" altLang="en-US" dirty="0" smtClean="0"/>
          </a:p>
        </p:txBody>
      </p:sp>
      <p:sp>
        <p:nvSpPr>
          <p:cNvPr id="21507" name="Rectangle 7"/>
          <p:cNvSpPr>
            <a:spLocks noGrp="1" noChangeArrowheads="1"/>
          </p:cNvSpPr>
          <p:nvPr>
            <p:ph type="body" idx="1"/>
          </p:nvPr>
        </p:nvSpPr>
        <p:spPr/>
        <p:txBody>
          <a:bodyPr/>
          <a:lstStyle/>
          <a:p>
            <a:r>
              <a:rPr lang="en-US" altLang="en-US" sz="1800" dirty="0" err="1" smtClean="0"/>
              <a:t>Uso</a:t>
            </a:r>
            <a:r>
              <a:rPr lang="en-US" altLang="en-US" sz="1800" dirty="0" smtClean="0"/>
              <a:t> </a:t>
            </a:r>
            <a:r>
              <a:rPr lang="en-US" altLang="en-US" sz="1800" dirty="0" err="1" smtClean="0"/>
              <a:t>principale</a:t>
            </a:r>
            <a:r>
              <a:rPr lang="en-US" altLang="en-US" sz="1800" dirty="0" smtClean="0"/>
              <a:t> dei DBMS</a:t>
            </a:r>
          </a:p>
          <a:p>
            <a:r>
              <a:rPr lang="it-IT" altLang="en-US" sz="1800" dirty="0" smtClean="0"/>
              <a:t>Tradizionale elaborazione di transazioni, che realizzano i processi operativi </a:t>
            </a:r>
            <a:r>
              <a:rPr lang="en-US" altLang="en-US" sz="1800" dirty="0" smtClean="0"/>
              <a:t>per </a:t>
            </a:r>
            <a:r>
              <a:rPr lang="en-US" altLang="en-US" sz="1800" dirty="0" err="1" smtClean="0"/>
              <a:t>il</a:t>
            </a:r>
            <a:r>
              <a:rPr lang="en-US" altLang="en-US" sz="1800" dirty="0" smtClean="0"/>
              <a:t> </a:t>
            </a:r>
            <a:r>
              <a:rPr lang="en-US" altLang="en-US" sz="1800" dirty="0" err="1" smtClean="0"/>
              <a:t>funzionamento</a:t>
            </a:r>
            <a:r>
              <a:rPr lang="en-US" altLang="en-US" sz="1800" dirty="0" smtClean="0"/>
              <a:t> di </a:t>
            </a:r>
            <a:r>
              <a:rPr lang="en-US" altLang="en-US" sz="1800" dirty="0" err="1" smtClean="0"/>
              <a:t>organizzazioni</a:t>
            </a:r>
            <a:r>
              <a:rPr lang="en-US" altLang="en-US" sz="1800" dirty="0" smtClean="0"/>
              <a:t>:</a:t>
            </a:r>
          </a:p>
          <a:p>
            <a:pPr lvl="1"/>
            <a:r>
              <a:rPr lang="it-IT" altLang="en-US" sz="1800" dirty="0" smtClean="0"/>
              <a:t>Operazioni predefinite e relativamente semplici</a:t>
            </a:r>
          </a:p>
          <a:p>
            <a:pPr lvl="1"/>
            <a:r>
              <a:rPr lang="it-IT" altLang="en-US" sz="1800" dirty="0" smtClean="0"/>
              <a:t>Ogni operazione coinvolge “pochi” dati</a:t>
            </a:r>
          </a:p>
          <a:p>
            <a:pPr lvl="1"/>
            <a:r>
              <a:rPr lang="it-IT" altLang="en-US" sz="1800" dirty="0" smtClean="0"/>
              <a:t>Dati di dettaglio, aggiornati</a:t>
            </a:r>
          </a:p>
          <a:p>
            <a:pPr lvl="1"/>
            <a:endParaRPr lang="en-US" alt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585788" y="533400"/>
            <a:ext cx="5245100" cy="319088"/>
          </a:xfrm>
        </p:spPr>
        <p:txBody>
          <a:bodyPr/>
          <a:lstStyle/>
          <a:p>
            <a:r>
              <a:rPr lang="it-IT" altLang="en-US" dirty="0" smtClean="0"/>
              <a:t>SISTEMI INFORMATICI DIREZIONALI</a:t>
            </a:r>
          </a:p>
        </p:txBody>
      </p:sp>
      <p:sp>
        <p:nvSpPr>
          <p:cNvPr id="22531" name="Rectangle 5"/>
          <p:cNvSpPr>
            <a:spLocks noGrp="1" noChangeArrowheads="1"/>
          </p:cNvSpPr>
          <p:nvPr>
            <p:ph type="body" idx="1"/>
          </p:nvPr>
        </p:nvSpPr>
        <p:spPr>
          <a:xfrm>
            <a:off x="558800" y="1052513"/>
            <a:ext cx="8388350" cy="4194175"/>
          </a:xfrm>
        </p:spPr>
        <p:txBody>
          <a:bodyPr/>
          <a:lstStyle/>
          <a:p>
            <a:r>
              <a:rPr lang="it-IT" altLang="en-US" sz="1800" smtClean="0"/>
              <a:t>I dati sono organizzati in Data Warehouse (DW) e gestiti da un opportuno sistema</a:t>
            </a:r>
          </a:p>
          <a:p>
            <a:r>
              <a:rPr lang="it-IT" altLang="en-US" sz="1800" smtClean="0"/>
              <a:t>Le  applicazioni, dette di Business intelligence, sono strumenti di supporto ai processi di controllo delle prestazioni aziendali e di decisione manageriale</a:t>
            </a:r>
          </a:p>
          <a:p>
            <a:r>
              <a:rPr lang="it-IT" altLang="en-US" sz="1800" smtClean="0"/>
              <a:t> Terminologia anglosassone:</a:t>
            </a:r>
          </a:p>
          <a:p>
            <a:pPr lvl="1"/>
            <a:r>
              <a:rPr lang="it-IT" altLang="en-US" sz="1800" smtClean="0"/>
              <a:t>Management Information Systems (MIS)</a:t>
            </a:r>
          </a:p>
          <a:p>
            <a:pPr lvl="1"/>
            <a:r>
              <a:rPr lang="it-IT" altLang="en-US" sz="1800" smtClean="0"/>
              <a:t>Decision support systems (DSS), data or model based</a:t>
            </a:r>
          </a:p>
          <a:p>
            <a:pPr lvl="1"/>
            <a:r>
              <a:rPr lang="it-IT" altLang="en-US" sz="1800" smtClean="0"/>
              <a:t>Executive Information System (EIS)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title"/>
          </p:nvPr>
        </p:nvSpPr>
        <p:spPr/>
        <p:txBody>
          <a:bodyPr/>
          <a:lstStyle/>
          <a:p>
            <a:r>
              <a:rPr lang="it-IT" altLang="en-US" dirty="0" smtClean="0"/>
              <a:t>SISTEMA INFORMATICO DIREZIONALE</a:t>
            </a:r>
          </a:p>
        </p:txBody>
      </p:sp>
      <p:pic>
        <p:nvPicPr>
          <p:cNvPr id="2355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6513" y="1257300"/>
            <a:ext cx="47498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title"/>
          </p:nvPr>
        </p:nvSpPr>
        <p:spPr/>
        <p:txBody>
          <a:bodyPr/>
          <a:lstStyle/>
          <a:p>
            <a:r>
              <a:rPr lang="en-US" altLang="en-US" dirty="0" smtClean="0"/>
              <a:t>ELABORAZIONI SU DW: </a:t>
            </a:r>
            <a:r>
              <a:rPr lang="it-IT" altLang="en-US" dirty="0" smtClean="0"/>
              <a:t>OLAP </a:t>
            </a:r>
            <a:r>
              <a:rPr lang="en-US" altLang="en-US" dirty="0" smtClean="0"/>
              <a:t>(On-Line Analytical Processing)</a:t>
            </a:r>
            <a:endParaRPr lang="it-IT" altLang="en-US" dirty="0" smtClean="0"/>
          </a:p>
        </p:txBody>
      </p:sp>
      <p:sp>
        <p:nvSpPr>
          <p:cNvPr id="24579" name="Rectangle 8"/>
          <p:cNvSpPr>
            <a:spLocks noGrp="1" noChangeArrowheads="1"/>
          </p:cNvSpPr>
          <p:nvPr>
            <p:ph type="body" idx="1"/>
          </p:nvPr>
        </p:nvSpPr>
        <p:spPr>
          <a:xfrm>
            <a:off x="558800" y="1052513"/>
            <a:ext cx="8388350" cy="2438400"/>
          </a:xfrm>
        </p:spPr>
        <p:txBody>
          <a:bodyPr/>
          <a:lstStyle/>
          <a:p>
            <a:r>
              <a:rPr lang="en-US" altLang="en-US" sz="1800" smtClean="0"/>
              <a:t>Uso principale dei </a:t>
            </a:r>
            <a:r>
              <a:rPr lang="en-US" altLang="en-US" sz="1800" b="1" smtClean="0"/>
              <a:t>data warehouse</a:t>
            </a:r>
            <a:r>
              <a:rPr lang="en-US" altLang="en-US" sz="1800" smtClean="0"/>
              <a:t> </a:t>
            </a:r>
          </a:p>
          <a:p>
            <a:r>
              <a:rPr lang="en-US" altLang="en-US" sz="1800" smtClean="0"/>
              <a:t>Analisi dei dati di supporto alle decisioni</a:t>
            </a:r>
          </a:p>
          <a:p>
            <a:pPr lvl="1"/>
            <a:r>
              <a:rPr lang="it-IT" altLang="en-US" sz="1800" smtClean="0"/>
              <a:t>Operazioni complesse e casuali</a:t>
            </a:r>
          </a:p>
          <a:p>
            <a:pPr lvl="1"/>
            <a:r>
              <a:rPr lang="it-IT" altLang="en-US" sz="1800" smtClean="0"/>
              <a:t>Ogni operazione può coinvolgere molti dati</a:t>
            </a:r>
          </a:p>
          <a:p>
            <a:pPr lvl="1"/>
            <a:r>
              <a:rPr lang="it-IT" altLang="en-US" sz="1800" smtClean="0"/>
              <a:t>Dati aggregati, storici, anche non attualissimi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85788" y="533400"/>
            <a:ext cx="4214812" cy="319088"/>
          </a:xfrm>
        </p:spPr>
        <p:txBody>
          <a:bodyPr/>
          <a:lstStyle/>
          <a:p>
            <a:r>
              <a:rPr lang="it-IT" altLang="en-US" dirty="0" smtClean="0"/>
              <a:t>DIFFERENZE TRA </a:t>
            </a:r>
            <a:r>
              <a:rPr lang="en-US" altLang="en-US" dirty="0" smtClean="0"/>
              <a:t>OLTP E OLAP</a:t>
            </a:r>
            <a:endParaRPr lang="it-IT" altLang="en-US" dirty="0" smtClean="0"/>
          </a:p>
        </p:txBody>
      </p:sp>
      <p:sp>
        <p:nvSpPr>
          <p:cNvPr id="25603" name="Rectangle 6"/>
          <p:cNvSpPr>
            <a:spLocks noChangeArrowheads="1"/>
          </p:cNvSpPr>
          <p:nvPr/>
        </p:nvSpPr>
        <p:spPr bwMode="auto">
          <a:xfrm>
            <a:off x="677863" y="1978025"/>
            <a:ext cx="6350" cy="7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25604" name="Rectangle 7"/>
          <p:cNvSpPr>
            <a:spLocks noChangeArrowheads="1"/>
          </p:cNvSpPr>
          <p:nvPr/>
        </p:nvSpPr>
        <p:spPr bwMode="auto">
          <a:xfrm>
            <a:off x="684213" y="1978025"/>
            <a:ext cx="2052637" cy="7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25605" name="Rectangle 8"/>
          <p:cNvSpPr>
            <a:spLocks noChangeArrowheads="1"/>
          </p:cNvSpPr>
          <p:nvPr/>
        </p:nvSpPr>
        <p:spPr bwMode="auto">
          <a:xfrm>
            <a:off x="2736850" y="1978025"/>
            <a:ext cx="6350" cy="7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25606" name="Rectangle 9"/>
          <p:cNvSpPr>
            <a:spLocks noChangeArrowheads="1"/>
          </p:cNvSpPr>
          <p:nvPr/>
        </p:nvSpPr>
        <p:spPr bwMode="auto">
          <a:xfrm>
            <a:off x="2743200" y="1978025"/>
            <a:ext cx="2592388" cy="7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25607" name="Rectangle 10"/>
          <p:cNvSpPr>
            <a:spLocks noChangeArrowheads="1"/>
          </p:cNvSpPr>
          <p:nvPr/>
        </p:nvSpPr>
        <p:spPr bwMode="auto">
          <a:xfrm>
            <a:off x="5335588" y="1978025"/>
            <a:ext cx="6350" cy="7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25608" name="Rectangle 11"/>
          <p:cNvSpPr>
            <a:spLocks noChangeArrowheads="1"/>
          </p:cNvSpPr>
          <p:nvPr/>
        </p:nvSpPr>
        <p:spPr bwMode="auto">
          <a:xfrm>
            <a:off x="5341938" y="1978025"/>
            <a:ext cx="3243262" cy="7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25609" name="Rectangle 12"/>
          <p:cNvSpPr>
            <a:spLocks noChangeArrowheads="1"/>
          </p:cNvSpPr>
          <p:nvPr/>
        </p:nvSpPr>
        <p:spPr bwMode="auto">
          <a:xfrm>
            <a:off x="8585200" y="1978025"/>
            <a:ext cx="14288" cy="7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grpSp>
        <p:nvGrpSpPr>
          <p:cNvPr id="25610" name="Group 59"/>
          <p:cNvGrpSpPr>
            <a:grpSpLocks/>
          </p:cNvGrpSpPr>
          <p:nvPr/>
        </p:nvGrpSpPr>
        <p:grpSpPr bwMode="auto">
          <a:xfrm>
            <a:off x="685800" y="1143000"/>
            <a:ext cx="8851900" cy="5064125"/>
            <a:chOff x="432" y="624"/>
            <a:chExt cx="5576" cy="3190"/>
          </a:xfrm>
        </p:grpSpPr>
        <p:sp>
          <p:nvSpPr>
            <p:cNvPr id="25612" name="Rectangle 60"/>
            <p:cNvSpPr>
              <a:spLocks noChangeArrowheads="1"/>
            </p:cNvSpPr>
            <p:nvPr/>
          </p:nvSpPr>
          <p:spPr bwMode="auto">
            <a:xfrm>
              <a:off x="432" y="3619"/>
              <a:ext cx="16"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r>
                <a:rPr lang="it-IT" altLang="en-US" sz="700">
                  <a:solidFill>
                    <a:srgbClr val="000000"/>
                  </a:solidFill>
                  <a:latin typeface="Times New Roman" panose="02020603050405020304" pitchFamily="18" charset="0"/>
                </a:rPr>
                <a:t> </a:t>
              </a:r>
              <a:endParaRPr lang="it-IT" altLang="en-US" sz="2000">
                <a:latin typeface="Times" panose="02020603050405020304" pitchFamily="18" charset="0"/>
              </a:endParaRPr>
            </a:p>
          </p:txBody>
        </p:sp>
        <p:sp>
          <p:nvSpPr>
            <p:cNvPr id="25613" name="Line 61"/>
            <p:cNvSpPr>
              <a:spLocks noChangeShapeType="1"/>
            </p:cNvSpPr>
            <p:nvPr/>
          </p:nvSpPr>
          <p:spPr bwMode="auto">
            <a:xfrm>
              <a:off x="2024" y="856"/>
              <a:ext cx="0" cy="295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14" name="Text Box 62"/>
            <p:cNvSpPr txBox="1">
              <a:spLocks noChangeArrowheads="1"/>
            </p:cNvSpPr>
            <p:nvPr/>
          </p:nvSpPr>
          <p:spPr bwMode="auto">
            <a:xfrm>
              <a:off x="496" y="864"/>
              <a:ext cx="49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b="1">
                  <a:latin typeface="Comic Sans MS" panose="030F0702030302020204" pitchFamily="66" charset="0"/>
                </a:rPr>
                <a:t>Scopi</a:t>
              </a:r>
              <a:r>
                <a:rPr lang="it-IT" altLang="en-US">
                  <a:latin typeface="Comic Sans MS" panose="030F0702030302020204" pitchFamily="66" charset="0"/>
                </a:rPr>
                <a:t>			Supporto operativit</a:t>
              </a:r>
              <a:r>
                <a:rPr lang="it-IT" altLang="ja-JP">
                  <a:latin typeface="Arial" panose="020B0604020202020204" pitchFamily="34" charset="0"/>
                  <a:ea typeface="MS PGothic" panose="020B0600070205080204" pitchFamily="34" charset="-128"/>
                </a:rPr>
                <a:t>à</a:t>
              </a:r>
              <a:r>
                <a:rPr lang="it-IT" altLang="en-US" sz="2000">
                  <a:latin typeface="Times" panose="02020603050405020304" pitchFamily="18" charset="0"/>
                </a:rPr>
                <a:t> 	</a:t>
              </a:r>
              <a:r>
                <a:rPr lang="it-IT" altLang="en-US">
                  <a:latin typeface="Comic Sans MS" panose="030F0702030302020204" pitchFamily="66" charset="0"/>
                </a:rPr>
                <a:t>Supporto decisioni</a:t>
              </a:r>
            </a:p>
          </p:txBody>
        </p:sp>
        <p:sp>
          <p:nvSpPr>
            <p:cNvPr id="25615" name="Text Box 63"/>
            <p:cNvSpPr txBox="1">
              <a:spLocks noChangeArrowheads="1"/>
            </p:cNvSpPr>
            <p:nvPr/>
          </p:nvSpPr>
          <p:spPr bwMode="auto">
            <a:xfrm>
              <a:off x="512" y="1722"/>
              <a:ext cx="49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b="1">
                  <a:latin typeface="Comic Sans MS" panose="030F0702030302020204" pitchFamily="66" charset="0"/>
                </a:rPr>
                <a:t>Usi</a:t>
              </a:r>
              <a:r>
                <a:rPr lang="it-IT" altLang="en-US">
                  <a:latin typeface="Comic Sans MS" panose="030F0702030302020204" pitchFamily="66" charset="0"/>
                </a:rPr>
                <a:t> 			Noti a priori		Poco prevedibili</a:t>
              </a:r>
            </a:p>
          </p:txBody>
        </p:sp>
        <p:sp>
          <p:nvSpPr>
            <p:cNvPr id="25616" name="Text Box 64"/>
            <p:cNvSpPr txBox="1">
              <a:spLocks noChangeArrowheads="1"/>
            </p:cNvSpPr>
            <p:nvPr/>
          </p:nvSpPr>
          <p:spPr bwMode="auto">
            <a:xfrm>
              <a:off x="512" y="2003"/>
              <a:ext cx="5472"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70000"/>
                </a:lnSpc>
                <a:spcBef>
                  <a:spcPct val="50000"/>
                </a:spcBef>
              </a:pPr>
              <a:r>
                <a:rPr lang="it-IT" altLang="en-US" b="1">
                  <a:latin typeface="Comic Sans MS" panose="030F0702030302020204" pitchFamily="66" charset="0"/>
                </a:rPr>
                <a:t>Quantit</a:t>
              </a:r>
              <a:r>
                <a:rPr lang="it-IT" altLang="ja-JP" b="1">
                  <a:latin typeface="Arial" panose="020B0604020202020204" pitchFamily="34" charset="0"/>
                  <a:ea typeface="MS PGothic" panose="020B0600070205080204" pitchFamily="34" charset="-128"/>
                </a:rPr>
                <a:t>à</a:t>
              </a:r>
              <a:r>
                <a:rPr lang="it-IT" altLang="ja-JP" b="1">
                  <a:latin typeface="Comic Sans MS" panose="030F0702030302020204" pitchFamily="66" charset="0"/>
                  <a:ea typeface="MS PGothic" panose="020B0600070205080204" pitchFamily="34" charset="-128"/>
                </a:rPr>
                <a:t> di dati</a:t>
              </a:r>
              <a:r>
                <a:rPr lang="it-IT" altLang="en-US">
                  <a:latin typeface="Comic Sans MS" panose="030F0702030302020204" pitchFamily="66" charset="0"/>
                </a:rPr>
                <a:t> 	Bassa  			Alta</a:t>
              </a:r>
            </a:p>
            <a:p>
              <a:pPr>
                <a:lnSpc>
                  <a:spcPct val="70000"/>
                </a:lnSpc>
                <a:spcBef>
                  <a:spcPct val="50000"/>
                </a:spcBef>
              </a:pPr>
              <a:r>
                <a:rPr lang="it-IT" altLang="en-US" b="1">
                  <a:latin typeface="Comic Sans MS" panose="030F0702030302020204" pitchFamily="66" charset="0"/>
                </a:rPr>
                <a:t>per attivit</a:t>
              </a:r>
              <a:r>
                <a:rPr lang="it-IT" altLang="ja-JP" b="1">
                  <a:latin typeface="Comic Sans MS" panose="030F0702030302020204" pitchFamily="66" charset="0"/>
                  <a:ea typeface="MS PGothic" panose="020B0600070205080204" pitchFamily="34" charset="-128"/>
                </a:rPr>
                <a:t>à</a:t>
              </a:r>
              <a:r>
                <a:rPr lang="it-IT" altLang="en-US">
                  <a:latin typeface="Comic Sans MS" panose="030F0702030302020204" pitchFamily="66" charset="0"/>
                </a:rPr>
                <a:t>		 (decine)		(milioni)</a:t>
              </a:r>
            </a:p>
          </p:txBody>
        </p:sp>
        <p:sp>
          <p:nvSpPr>
            <p:cNvPr id="25617" name="Text Box 65"/>
            <p:cNvSpPr txBox="1">
              <a:spLocks noChangeArrowheads="1"/>
            </p:cNvSpPr>
            <p:nvPr/>
          </p:nvSpPr>
          <p:spPr bwMode="auto">
            <a:xfrm>
              <a:off x="512" y="1432"/>
              <a:ext cx="5424"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b="1">
                  <a:latin typeface="Comic Sans MS" panose="030F0702030302020204" pitchFamily="66" charset="0"/>
                </a:rPr>
                <a:t>Dati</a:t>
              </a:r>
              <a:r>
                <a:rPr lang="it-IT" altLang="en-US">
                  <a:latin typeface="Comic Sans MS" panose="030F0702030302020204" pitchFamily="66" charset="0"/>
                </a:rPr>
                <a:t>			Analitici, relazionali	Sintetici, multidimensionali</a:t>
              </a:r>
            </a:p>
          </p:txBody>
        </p:sp>
        <p:sp>
          <p:nvSpPr>
            <p:cNvPr id="25618" name="Text Box 66"/>
            <p:cNvSpPr txBox="1">
              <a:spLocks noChangeArrowheads="1"/>
            </p:cNvSpPr>
            <p:nvPr/>
          </p:nvSpPr>
          <p:spPr bwMode="auto">
            <a:xfrm>
              <a:off x="496" y="1142"/>
              <a:ext cx="523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b="1">
                  <a:latin typeface="Comic Sans MS" panose="030F0702030302020204" pitchFamily="66" charset="0"/>
                </a:rPr>
                <a:t>Utenti</a:t>
              </a:r>
              <a:r>
                <a:rPr lang="it-IT" altLang="en-US">
                  <a:latin typeface="Comic Sans MS" panose="030F0702030302020204" pitchFamily="66" charset="0"/>
                </a:rPr>
                <a:t>			Molti, esecutivi		Pochi, dirigenti e analisti</a:t>
              </a:r>
            </a:p>
          </p:txBody>
        </p:sp>
        <p:sp>
          <p:nvSpPr>
            <p:cNvPr id="25619" name="Text Box 67"/>
            <p:cNvSpPr txBox="1">
              <a:spLocks noChangeArrowheads="1"/>
            </p:cNvSpPr>
            <p:nvPr/>
          </p:nvSpPr>
          <p:spPr bwMode="auto">
            <a:xfrm>
              <a:off x="488" y="624"/>
              <a:ext cx="49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a:latin typeface="Comic Sans MS" panose="030F0702030302020204" pitchFamily="66" charset="0"/>
                </a:rPr>
                <a:t>			</a:t>
              </a:r>
              <a:r>
                <a:rPr lang="it-IT" altLang="en-US" b="1">
                  <a:latin typeface="Comic Sans MS" panose="030F0702030302020204" pitchFamily="66" charset="0"/>
                </a:rPr>
                <a:t>OLTP</a:t>
              </a:r>
              <a:r>
                <a:rPr lang="it-IT" altLang="en-US" sz="2000" b="1">
                  <a:latin typeface="Times" panose="02020603050405020304" pitchFamily="18" charset="0"/>
                </a:rPr>
                <a:t> 			</a:t>
              </a:r>
              <a:r>
                <a:rPr lang="it-IT" altLang="en-US" b="1">
                  <a:latin typeface="Comic Sans MS" panose="030F0702030302020204" pitchFamily="66" charset="0"/>
                </a:rPr>
                <a:t>OLAP</a:t>
              </a:r>
            </a:p>
          </p:txBody>
        </p:sp>
        <p:sp>
          <p:nvSpPr>
            <p:cNvPr id="25620" name="Text Box 68"/>
            <p:cNvSpPr txBox="1">
              <a:spLocks noChangeArrowheads="1"/>
            </p:cNvSpPr>
            <p:nvPr/>
          </p:nvSpPr>
          <p:spPr bwMode="auto">
            <a:xfrm>
              <a:off x="512" y="2857"/>
              <a:ext cx="49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b="1">
                  <a:latin typeface="Comic Sans MS" panose="030F0702030302020204" pitchFamily="66" charset="0"/>
                </a:rPr>
                <a:t>Aggiornamenti</a:t>
              </a:r>
              <a:r>
                <a:rPr lang="it-IT" altLang="en-US">
                  <a:latin typeface="Comic Sans MS" panose="030F0702030302020204" pitchFamily="66" charset="0"/>
                </a:rPr>
                <a:t> 		Frequenti 		Rari</a:t>
              </a:r>
            </a:p>
          </p:txBody>
        </p:sp>
        <p:sp>
          <p:nvSpPr>
            <p:cNvPr id="25621" name="Text Box 69"/>
            <p:cNvSpPr txBox="1">
              <a:spLocks noChangeArrowheads="1"/>
            </p:cNvSpPr>
            <p:nvPr/>
          </p:nvSpPr>
          <p:spPr bwMode="auto">
            <a:xfrm>
              <a:off x="528" y="2592"/>
              <a:ext cx="4992"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60000"/>
                </a:lnSpc>
                <a:spcBef>
                  <a:spcPct val="50000"/>
                </a:spcBef>
              </a:pPr>
              <a:r>
                <a:rPr lang="it-IT" altLang="en-US" b="1">
                  <a:latin typeface="Comic Sans MS" panose="030F0702030302020204" pitchFamily="66" charset="0"/>
                </a:rPr>
                <a:t>Orientamento</a:t>
              </a:r>
              <a:r>
                <a:rPr lang="it-IT" altLang="en-US">
                  <a:latin typeface="Comic Sans MS" panose="030F0702030302020204" pitchFamily="66" charset="0"/>
                </a:rPr>
                <a:t> 		Applicazione 		Soggetto	</a:t>
              </a:r>
            </a:p>
          </p:txBody>
        </p:sp>
        <p:sp>
          <p:nvSpPr>
            <p:cNvPr id="25622" name="Text Box 70"/>
            <p:cNvSpPr txBox="1">
              <a:spLocks noChangeArrowheads="1"/>
            </p:cNvSpPr>
            <p:nvPr/>
          </p:nvSpPr>
          <p:spPr bwMode="auto">
            <a:xfrm>
              <a:off x="480" y="3169"/>
              <a:ext cx="49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b="1">
                  <a:latin typeface="Comic Sans MS" panose="030F0702030302020204" pitchFamily="66" charset="0"/>
                </a:rPr>
                <a:t>Visione dei dati</a:t>
              </a:r>
              <a:r>
                <a:rPr lang="it-IT" altLang="en-US">
                  <a:latin typeface="Comic Sans MS" panose="030F0702030302020204" pitchFamily="66" charset="0"/>
                </a:rPr>
                <a:t> 		Corrente 		Storica</a:t>
              </a:r>
            </a:p>
          </p:txBody>
        </p:sp>
        <p:sp>
          <p:nvSpPr>
            <p:cNvPr id="25623" name="Text Box 71"/>
            <p:cNvSpPr txBox="1">
              <a:spLocks noChangeArrowheads="1"/>
            </p:cNvSpPr>
            <p:nvPr/>
          </p:nvSpPr>
          <p:spPr bwMode="auto">
            <a:xfrm>
              <a:off x="480" y="3505"/>
              <a:ext cx="49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it-IT" altLang="en-US" b="1">
                  <a:latin typeface="Comic Sans MS" panose="030F0702030302020204" pitchFamily="66" charset="0"/>
                </a:rPr>
                <a:t>Ottimizzati per</a:t>
              </a:r>
              <a:r>
                <a:rPr lang="it-IT" altLang="en-US">
                  <a:latin typeface="Comic Sans MS" panose="030F0702030302020204" pitchFamily="66" charset="0"/>
                </a:rPr>
                <a:t>		Transazioni 		Analisi dei dati</a:t>
              </a:r>
            </a:p>
          </p:txBody>
        </p:sp>
        <p:sp>
          <p:nvSpPr>
            <p:cNvPr id="25624" name="Text Box 72"/>
            <p:cNvSpPr txBox="1">
              <a:spLocks noChangeArrowheads="1"/>
            </p:cNvSpPr>
            <p:nvPr/>
          </p:nvSpPr>
          <p:spPr bwMode="auto">
            <a:xfrm>
              <a:off x="440" y="3386"/>
              <a:ext cx="499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endParaRPr lang="it-IT" altLang="en-US">
                <a:latin typeface="Comic Sans MS" panose="030F0702030302020204" pitchFamily="66" charset="0"/>
              </a:endParaRPr>
            </a:p>
          </p:txBody>
        </p:sp>
        <p:sp>
          <p:nvSpPr>
            <p:cNvPr id="25625" name="Line 73"/>
            <p:cNvSpPr>
              <a:spLocks noChangeShapeType="1"/>
            </p:cNvSpPr>
            <p:nvPr/>
          </p:nvSpPr>
          <p:spPr bwMode="auto">
            <a:xfrm>
              <a:off x="3800" y="856"/>
              <a:ext cx="0" cy="295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26" name="Line 74"/>
            <p:cNvSpPr>
              <a:spLocks noChangeShapeType="1"/>
            </p:cNvSpPr>
            <p:nvPr/>
          </p:nvSpPr>
          <p:spPr bwMode="auto">
            <a:xfrm rot="5400000">
              <a:off x="3224" y="-1920"/>
              <a:ext cx="0" cy="55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27" name="Line 75"/>
            <p:cNvSpPr>
              <a:spLocks noChangeShapeType="1"/>
            </p:cNvSpPr>
            <p:nvPr/>
          </p:nvSpPr>
          <p:spPr bwMode="auto">
            <a:xfrm rot="5400000">
              <a:off x="3224" y="-2160"/>
              <a:ext cx="0" cy="55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28" name="Line 76"/>
            <p:cNvSpPr>
              <a:spLocks noChangeShapeType="1"/>
            </p:cNvSpPr>
            <p:nvPr/>
          </p:nvSpPr>
          <p:spPr bwMode="auto">
            <a:xfrm rot="5400000">
              <a:off x="3216" y="1024"/>
              <a:ext cx="0" cy="55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29" name="Line 77"/>
            <p:cNvSpPr>
              <a:spLocks noChangeShapeType="1"/>
            </p:cNvSpPr>
            <p:nvPr/>
          </p:nvSpPr>
          <p:spPr bwMode="auto">
            <a:xfrm>
              <a:off x="6008" y="624"/>
              <a:ext cx="0" cy="31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0" name="Line 78"/>
            <p:cNvSpPr>
              <a:spLocks noChangeShapeType="1"/>
            </p:cNvSpPr>
            <p:nvPr/>
          </p:nvSpPr>
          <p:spPr bwMode="auto">
            <a:xfrm>
              <a:off x="440" y="624"/>
              <a:ext cx="0" cy="31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1" name="Line 79"/>
            <p:cNvSpPr>
              <a:spLocks noChangeShapeType="1"/>
            </p:cNvSpPr>
            <p:nvPr/>
          </p:nvSpPr>
          <p:spPr bwMode="auto">
            <a:xfrm>
              <a:off x="432" y="1144"/>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2" name="Line 80"/>
            <p:cNvSpPr>
              <a:spLocks noChangeShapeType="1"/>
            </p:cNvSpPr>
            <p:nvPr/>
          </p:nvSpPr>
          <p:spPr bwMode="auto">
            <a:xfrm>
              <a:off x="432" y="1392"/>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3" name="Line 81"/>
            <p:cNvSpPr>
              <a:spLocks noChangeShapeType="1"/>
            </p:cNvSpPr>
            <p:nvPr/>
          </p:nvSpPr>
          <p:spPr bwMode="auto">
            <a:xfrm>
              <a:off x="432" y="1696"/>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4" name="Line 82"/>
            <p:cNvSpPr>
              <a:spLocks noChangeShapeType="1"/>
            </p:cNvSpPr>
            <p:nvPr/>
          </p:nvSpPr>
          <p:spPr bwMode="auto">
            <a:xfrm>
              <a:off x="432" y="1976"/>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5" name="Line 83"/>
            <p:cNvSpPr>
              <a:spLocks noChangeShapeType="1"/>
            </p:cNvSpPr>
            <p:nvPr/>
          </p:nvSpPr>
          <p:spPr bwMode="auto">
            <a:xfrm>
              <a:off x="432" y="2504"/>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6" name="Line 84"/>
            <p:cNvSpPr>
              <a:spLocks noChangeShapeType="1"/>
            </p:cNvSpPr>
            <p:nvPr/>
          </p:nvSpPr>
          <p:spPr bwMode="auto">
            <a:xfrm>
              <a:off x="432" y="2840"/>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7" name="Line 85"/>
            <p:cNvSpPr>
              <a:spLocks noChangeShapeType="1"/>
            </p:cNvSpPr>
            <p:nvPr/>
          </p:nvSpPr>
          <p:spPr bwMode="auto">
            <a:xfrm>
              <a:off x="432" y="3456"/>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638" name="Line 86"/>
            <p:cNvSpPr>
              <a:spLocks noChangeShapeType="1"/>
            </p:cNvSpPr>
            <p:nvPr/>
          </p:nvSpPr>
          <p:spPr bwMode="auto">
            <a:xfrm>
              <a:off x="432" y="3144"/>
              <a:ext cx="556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grpSp>
      <p:sp>
        <p:nvSpPr>
          <p:cNvPr id="25611" name="Rectangle 87"/>
          <p:cNvSpPr>
            <a:spLocks noGrp="1" noChangeArrowheads="1"/>
          </p:cNvSpPr>
          <p:nvPr>
            <p:ph type="body" idx="1"/>
          </p:nvPr>
        </p:nvSpPr>
        <p:spPr/>
        <p:txBody>
          <a:bodyPr/>
          <a:lstStyle/>
          <a:p>
            <a:endParaRPr lang="it-IT" altLang="en-US" sz="1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8"/>
          <p:cNvSpPr>
            <a:spLocks noGrp="1" noChangeArrowheads="1"/>
          </p:cNvSpPr>
          <p:nvPr>
            <p:ph type="title"/>
          </p:nvPr>
        </p:nvSpPr>
        <p:spPr/>
        <p:txBody>
          <a:bodyPr/>
          <a:lstStyle/>
          <a:p>
            <a:r>
              <a:rPr lang="it-IT" altLang="en-US" dirty="0" smtClean="0"/>
              <a:t>ESEMPI DI RESOCONTI PER DIRIGENTI</a:t>
            </a:r>
          </a:p>
        </p:txBody>
      </p:sp>
      <p:sp>
        <p:nvSpPr>
          <p:cNvPr id="26627" name="Rectangle 9"/>
          <p:cNvSpPr>
            <a:spLocks noGrp="1" noChangeArrowheads="1"/>
          </p:cNvSpPr>
          <p:nvPr>
            <p:ph type="body" idx="1"/>
          </p:nvPr>
        </p:nvSpPr>
        <p:spPr/>
        <p:txBody>
          <a:bodyPr/>
          <a:lstStyle/>
          <a:p>
            <a:endParaRPr lang="it-IT" altLang="en-US" sz="1800" smtClean="0"/>
          </a:p>
        </p:txBody>
      </p:sp>
      <p:graphicFrame>
        <p:nvGraphicFramePr>
          <p:cNvPr id="26628" name="Object 3"/>
          <p:cNvGraphicFramePr>
            <a:graphicFrameLocks noChangeAspect="1"/>
          </p:cNvGraphicFramePr>
          <p:nvPr/>
        </p:nvGraphicFramePr>
        <p:xfrm>
          <a:off x="762000" y="3870325"/>
          <a:ext cx="5053013" cy="2514600"/>
        </p:xfrm>
        <a:graphic>
          <a:graphicData uri="http://schemas.openxmlformats.org/presentationml/2006/ole">
            <mc:AlternateContent xmlns:mc="http://schemas.openxmlformats.org/markup-compatibility/2006">
              <mc:Choice xmlns:v="urn:schemas-microsoft-com:vml" Requires="v">
                <p:oleObj spid="_x0000_s26651" name="Documento" r:id="rId4" imgW="6748272" imgH="3358896" progId="Word.Document.8">
                  <p:embed/>
                </p:oleObj>
              </mc:Choice>
              <mc:Fallback>
                <p:oleObj name="Documento" r:id="rId4" imgW="6748272" imgH="3358896"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3870325"/>
                        <a:ext cx="5053013"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29" name="Object 4"/>
          <p:cNvGraphicFramePr>
            <a:graphicFrameLocks noChangeAspect="1"/>
          </p:cNvGraphicFramePr>
          <p:nvPr/>
        </p:nvGraphicFramePr>
        <p:xfrm>
          <a:off x="5257800" y="3873500"/>
          <a:ext cx="5030788" cy="2503488"/>
        </p:xfrm>
        <a:graphic>
          <a:graphicData uri="http://schemas.openxmlformats.org/presentationml/2006/ole">
            <mc:AlternateContent xmlns:mc="http://schemas.openxmlformats.org/markup-compatibility/2006">
              <mc:Choice xmlns:v="urn:schemas-microsoft-com:vml" Requires="v">
                <p:oleObj spid="_x0000_s26652" name="Documento" r:id="rId6" imgW="6748272" imgH="3358896" progId="Word.Document.8">
                  <p:embed/>
                </p:oleObj>
              </mc:Choice>
              <mc:Fallback>
                <p:oleObj name="Documento" r:id="rId6" imgW="6748272" imgH="3358896" progId="Word.Document.8">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3873500"/>
                        <a:ext cx="5030788" cy="2503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30" name="Object 5"/>
          <p:cNvGraphicFramePr>
            <a:graphicFrameLocks noChangeAspect="1"/>
          </p:cNvGraphicFramePr>
          <p:nvPr/>
        </p:nvGraphicFramePr>
        <p:xfrm>
          <a:off x="3049588" y="992188"/>
          <a:ext cx="5330825" cy="2216150"/>
        </p:xfrm>
        <a:graphic>
          <a:graphicData uri="http://schemas.openxmlformats.org/presentationml/2006/ole">
            <mc:AlternateContent xmlns:mc="http://schemas.openxmlformats.org/markup-compatibility/2006">
              <mc:Choice xmlns:v="urn:schemas-microsoft-com:vml" Requires="v">
                <p:oleObj spid="_x0000_s26653" name="Documento" r:id="rId8" imgW="6746748" imgH="2805684" progId="Word.Document.8">
                  <p:embed/>
                </p:oleObj>
              </mc:Choice>
              <mc:Fallback>
                <p:oleObj name="Documento" r:id="rId8" imgW="6746748" imgH="2805684" progId="Word.Document.8">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9588" y="992188"/>
                        <a:ext cx="5330825" cy="221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31" name="Text Box 6"/>
          <p:cNvSpPr txBox="1">
            <a:spLocks noChangeArrowheads="1"/>
          </p:cNvSpPr>
          <p:nvPr/>
        </p:nvSpPr>
        <p:spPr bwMode="auto">
          <a:xfrm>
            <a:off x="1905000" y="3235325"/>
            <a:ext cx="67786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spcBef>
                <a:spcPct val="50000"/>
              </a:spcBef>
            </a:pPr>
            <a:r>
              <a:rPr lang="en-US" altLang="en-US" sz="1600">
                <a:latin typeface="Comic Sans MS" panose="030F0702030302020204" pitchFamily="66" charset="0"/>
              </a:rPr>
              <a:t>Valori espressi in unità di prodotti venduti, euro, scala di giudizio</a:t>
            </a:r>
            <a:endParaRPr lang="en-US" altLang="en-US" sz="2000"/>
          </a:p>
        </p:txBody>
      </p:sp>
      <p:sp>
        <p:nvSpPr>
          <p:cNvPr id="26632" name="Text Box 7"/>
          <p:cNvSpPr txBox="1">
            <a:spLocks noChangeArrowheads="1"/>
          </p:cNvSpPr>
          <p:nvPr/>
        </p:nvSpPr>
        <p:spPr bwMode="auto">
          <a:xfrm>
            <a:off x="457200" y="1447800"/>
            <a:ext cx="2436813"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110000"/>
              </a:lnSpc>
              <a:spcBef>
                <a:spcPct val="50000"/>
              </a:spcBef>
            </a:pPr>
            <a:r>
              <a:rPr lang="en-US" altLang="en-US" sz="1600">
                <a:latin typeface="Comic Sans MS" panose="030F0702030302020204" pitchFamily="66" charset="0"/>
              </a:rPr>
              <a:t>Le informazioni sono:</a:t>
            </a:r>
            <a:br>
              <a:rPr lang="en-US" altLang="en-US" sz="1600">
                <a:latin typeface="Comic Sans MS" panose="030F0702030302020204" pitchFamily="66" charset="0"/>
              </a:rPr>
            </a:br>
            <a:r>
              <a:rPr lang="en-US" altLang="en-US" sz="1600">
                <a:latin typeface="Comic Sans MS" panose="030F0702030302020204" pitchFamily="66" charset="0"/>
              </a:rPr>
              <a:t>tempificate, aggregate, multidimensionali</a:t>
            </a:r>
            <a:endParaRPr lang="en-US" altLang="en-US" sz="200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ChangeArrowheads="1"/>
          </p:cNvSpPr>
          <p:nvPr>
            <p:ph type="title"/>
          </p:nvPr>
        </p:nvSpPr>
        <p:spPr/>
        <p:txBody>
          <a:bodyPr/>
          <a:lstStyle/>
          <a:p>
            <a:r>
              <a:rPr lang="it-IT" altLang="en-US" dirty="0" smtClean="0"/>
              <a:t>ANALISI DEI DATI: REQUISITI</a:t>
            </a:r>
          </a:p>
        </p:txBody>
      </p:sp>
      <p:sp>
        <p:nvSpPr>
          <p:cNvPr id="27651" name="Rectangle 7"/>
          <p:cNvSpPr>
            <a:spLocks noGrp="1" noChangeArrowheads="1"/>
          </p:cNvSpPr>
          <p:nvPr>
            <p:ph type="body" idx="1"/>
          </p:nvPr>
        </p:nvSpPr>
        <p:spPr>
          <a:xfrm>
            <a:off x="558800" y="1052513"/>
            <a:ext cx="8388350" cy="5537200"/>
          </a:xfrm>
        </p:spPr>
        <p:txBody>
          <a:bodyPr/>
          <a:lstStyle/>
          <a:p>
            <a:r>
              <a:rPr lang="it-IT" altLang="en-US" sz="1800" dirty="0" smtClean="0"/>
              <a:t>Dati </a:t>
            </a:r>
            <a:r>
              <a:rPr lang="it-IT" altLang="en-US" sz="1800" b="1" dirty="0" smtClean="0"/>
              <a:t>aggregati</a:t>
            </a:r>
            <a:r>
              <a:rPr lang="it-IT" altLang="en-US" sz="1800" dirty="0" smtClean="0"/>
              <a:t>: non interessa un dato, ma la somma, la media, il minimo, il massimo di una misura.</a:t>
            </a:r>
          </a:p>
          <a:p>
            <a:r>
              <a:rPr lang="it-IT" altLang="en-US" sz="1800" dirty="0" smtClean="0"/>
              <a:t>Presentazione </a:t>
            </a:r>
            <a:r>
              <a:rPr lang="it-IT" altLang="en-US" sz="1800" b="1" dirty="0" smtClean="0"/>
              <a:t>multidimensionale</a:t>
            </a:r>
            <a:r>
              <a:rPr lang="it-IT" altLang="en-US" sz="1800" dirty="0" smtClean="0"/>
              <a:t>: interessa incrociare le informazioni, per analizzarle da punti di vista diversi e valutare i risultati del business per intervenire sui problemi critici o per cogliere nuove opportunità.</a:t>
            </a:r>
          </a:p>
          <a:p>
            <a:r>
              <a:rPr lang="it-IT" altLang="en-US" sz="1800" dirty="0" smtClean="0"/>
              <a:t>Analisi a </a:t>
            </a:r>
            <a:r>
              <a:rPr lang="it-IT" altLang="en-US" sz="1800" b="1" dirty="0" smtClean="0"/>
              <a:t>diversi livelli di dettaglio</a:t>
            </a:r>
            <a:r>
              <a:rPr lang="it-IT" altLang="en-US" sz="1800" dirty="0" smtClean="0"/>
              <a:t>: per es. una volta scoperto un calo delle vendite in un determinato periodo in una regione specifica, si passa ad un'analisi dettagliata nell'area di interesse per cercare di scoprire le cause (dimensioni con gerarchie).</a:t>
            </a:r>
          </a:p>
          <a:p>
            <a:r>
              <a:rPr lang="it-IT" altLang="en-US" sz="1800" dirty="0" smtClean="0"/>
              <a:t>I sistemi informatici operativi non sono adatti per le analisi interattive dei </a:t>
            </a:r>
            <a:r>
              <a:rPr lang="it-IT" altLang="en-US" sz="1800" smtClean="0"/>
              <a:t>dati</a:t>
            </a:r>
            <a:r>
              <a:rPr lang="it-IT" altLang="en-US" sz="1800" smtClean="0"/>
              <a:t>.</a:t>
            </a:r>
            <a:endParaRPr lang="it-IT" altLang="en-US"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85788" y="533400"/>
            <a:ext cx="1452321" cy="322139"/>
          </a:xfrm>
        </p:spPr>
        <p:txBody>
          <a:bodyPr/>
          <a:lstStyle/>
          <a:p>
            <a:r>
              <a:rPr lang="it-IT" dirty="0" smtClean="0"/>
              <a:t>BIG DATA</a:t>
            </a:r>
            <a:endParaRPr lang="it-IT" dirty="0"/>
          </a:p>
        </p:txBody>
      </p:sp>
      <p:sp>
        <p:nvSpPr>
          <p:cNvPr id="3" name="Segnaposto contenuto 2"/>
          <p:cNvSpPr>
            <a:spLocks noGrp="1"/>
          </p:cNvSpPr>
          <p:nvPr>
            <p:ph idx="1"/>
          </p:nvPr>
        </p:nvSpPr>
        <p:spPr>
          <a:xfrm>
            <a:off x="558800" y="1052513"/>
            <a:ext cx="8425060" cy="4852803"/>
          </a:xfrm>
        </p:spPr>
        <p:txBody>
          <a:bodyPr/>
          <a:lstStyle/>
          <a:p>
            <a:pPr>
              <a:lnSpc>
                <a:spcPct val="150000"/>
              </a:lnSpc>
              <a:spcBef>
                <a:spcPts val="0"/>
              </a:spcBef>
            </a:pPr>
            <a:r>
              <a:rPr lang="it-IT" sz="2000" dirty="0" smtClean="0"/>
              <a:t>Big Data è un termine ampio, riferito a situazioni in cui l’approccio ‘schema-first’ tipico di DB o DW risulta troppo restrittivo o troppo lento </a:t>
            </a:r>
          </a:p>
          <a:p>
            <a:pPr>
              <a:lnSpc>
                <a:spcPct val="150000"/>
              </a:lnSpc>
              <a:spcBef>
                <a:spcPts val="0"/>
              </a:spcBef>
            </a:pPr>
            <a:r>
              <a:rPr lang="it-IT" sz="2000" dirty="0" smtClean="0"/>
              <a:t>Le tre V:</a:t>
            </a:r>
          </a:p>
          <a:p>
            <a:pPr lvl="1">
              <a:lnSpc>
                <a:spcPct val="150000"/>
              </a:lnSpc>
              <a:spcBef>
                <a:spcPts val="0"/>
              </a:spcBef>
            </a:pPr>
            <a:r>
              <a:rPr lang="it-IT" sz="1800" dirty="0" smtClean="0"/>
              <a:t>Volume</a:t>
            </a:r>
          </a:p>
          <a:p>
            <a:pPr lvl="1">
              <a:lnSpc>
                <a:spcPct val="150000"/>
              </a:lnSpc>
              <a:spcBef>
                <a:spcPts val="0"/>
              </a:spcBef>
            </a:pPr>
            <a:r>
              <a:rPr lang="it-IT" sz="1800" dirty="0" smtClean="0"/>
              <a:t>Varietà</a:t>
            </a:r>
          </a:p>
          <a:p>
            <a:pPr lvl="1">
              <a:lnSpc>
                <a:spcPct val="150000"/>
              </a:lnSpc>
              <a:spcBef>
                <a:spcPts val="0"/>
              </a:spcBef>
            </a:pPr>
            <a:r>
              <a:rPr lang="it-IT" sz="1800" dirty="0" smtClean="0"/>
              <a:t>Velocità</a:t>
            </a:r>
          </a:p>
          <a:p>
            <a:pPr>
              <a:lnSpc>
                <a:spcPct val="150000"/>
              </a:lnSpc>
              <a:spcBef>
                <a:spcPts val="0"/>
              </a:spcBef>
            </a:pPr>
            <a:r>
              <a:rPr lang="it-IT" sz="2200" dirty="0" smtClean="0"/>
              <a:t>I Big Data sono in genere associati a</a:t>
            </a:r>
          </a:p>
          <a:p>
            <a:pPr lvl="1">
              <a:lnSpc>
                <a:spcPct val="150000"/>
              </a:lnSpc>
              <a:spcBef>
                <a:spcPts val="0"/>
              </a:spcBef>
            </a:pPr>
            <a:r>
              <a:rPr lang="it-IT" sz="1800" dirty="0" smtClean="0"/>
              <a:t>Sistemi </a:t>
            </a:r>
            <a:r>
              <a:rPr lang="it-IT" sz="1800" dirty="0" err="1" smtClean="0"/>
              <a:t>NoSQL</a:t>
            </a:r>
            <a:endParaRPr lang="it-IT" sz="1800" dirty="0" smtClean="0"/>
          </a:p>
          <a:p>
            <a:pPr lvl="1">
              <a:lnSpc>
                <a:spcPct val="150000"/>
              </a:lnSpc>
              <a:spcBef>
                <a:spcPts val="0"/>
              </a:spcBef>
            </a:pPr>
            <a:r>
              <a:rPr lang="it-IT" sz="1800" dirty="0" smtClean="0"/>
              <a:t>Machine </a:t>
            </a:r>
            <a:r>
              <a:rPr lang="it-IT" sz="1800" dirty="0" err="1" smtClean="0"/>
              <a:t>learning</a:t>
            </a:r>
            <a:endParaRPr lang="it-IT" sz="1800" dirty="0" smtClean="0"/>
          </a:p>
          <a:p>
            <a:pPr lvl="1">
              <a:lnSpc>
                <a:spcPct val="150000"/>
              </a:lnSpc>
              <a:spcBef>
                <a:spcPts val="0"/>
              </a:spcBef>
            </a:pPr>
            <a:r>
              <a:rPr lang="it-IT" sz="1800" dirty="0" smtClean="0"/>
              <a:t>Approccio Data Lake</a:t>
            </a:r>
          </a:p>
          <a:p>
            <a:endParaRPr lang="it-IT" altLang="en-US" sz="1800" dirty="0" smtClean="0"/>
          </a:p>
        </p:txBody>
      </p:sp>
    </p:spTree>
    <p:extLst>
      <p:ext uri="{BB962C8B-B14F-4D97-AF65-F5344CB8AC3E}">
        <p14:creationId xmlns:p14="http://schemas.microsoft.com/office/powerpoint/2010/main" val="2533823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58800" y="260350"/>
            <a:ext cx="6319838" cy="587375"/>
          </a:xfrm>
        </p:spPr>
        <p:txBody>
          <a:bodyPr/>
          <a:lstStyle/>
          <a:p>
            <a:r>
              <a:rPr lang="en-US" altLang="en-US" dirty="0" smtClean="0"/>
              <a:t>SISTEMI PER BASI DI DATI </a:t>
            </a:r>
            <a:br>
              <a:rPr lang="en-US" altLang="en-US" dirty="0" smtClean="0"/>
            </a:br>
            <a:r>
              <a:rPr lang="en-US" altLang="en-US" dirty="0" smtClean="0"/>
              <a:t>(DATA BASE MANAGEMENT SYSTEMS - DBMS)</a:t>
            </a:r>
          </a:p>
        </p:txBody>
      </p:sp>
      <p:sp>
        <p:nvSpPr>
          <p:cNvPr id="28675" name="Rectangle 3"/>
          <p:cNvSpPr>
            <a:spLocks noGrp="1" noChangeArrowheads="1"/>
          </p:cNvSpPr>
          <p:nvPr>
            <p:ph type="body" idx="1"/>
          </p:nvPr>
        </p:nvSpPr>
        <p:spPr>
          <a:xfrm>
            <a:off x="558800" y="1196975"/>
            <a:ext cx="8388350" cy="3400425"/>
          </a:xfrm>
        </p:spPr>
        <p:txBody>
          <a:bodyPr/>
          <a:lstStyle/>
          <a:p>
            <a:r>
              <a:rPr lang="en-US" altLang="en-US" sz="1800" i="1" smtClean="0"/>
              <a:t>Definizione:</a:t>
            </a:r>
            <a:r>
              <a:rPr lang="en-US" altLang="en-US" sz="1800" smtClean="0"/>
              <a:t>  Un DBMS è un sistema centralizzato o distribuito che offre opportuni linguaggi per:</a:t>
            </a:r>
          </a:p>
          <a:p>
            <a:pPr lvl="1"/>
            <a:r>
              <a:rPr lang="en-US" altLang="en-US" sz="1800" smtClean="0"/>
              <a:t>definire lo </a:t>
            </a:r>
            <a:r>
              <a:rPr lang="en-US" altLang="en-US" sz="1800" b="1" smtClean="0"/>
              <a:t>schema</a:t>
            </a:r>
            <a:r>
              <a:rPr lang="en-US" altLang="en-US" sz="1800" smtClean="0"/>
              <a:t>  di una basi di dati (lo schema va definito prima di creare dati),</a:t>
            </a:r>
          </a:p>
          <a:p>
            <a:pPr lvl="1"/>
            <a:r>
              <a:rPr lang="en-US" altLang="en-US" sz="1800" smtClean="0"/>
              <a:t>scegliere le </a:t>
            </a:r>
            <a:r>
              <a:rPr lang="en-US" altLang="en-US" sz="1800" b="1" smtClean="0"/>
              <a:t>strutture dati</a:t>
            </a:r>
            <a:r>
              <a:rPr lang="en-US" altLang="en-US" sz="1800" smtClean="0"/>
              <a:t> per la memorizzazione dei dati,</a:t>
            </a:r>
          </a:p>
          <a:p>
            <a:pPr lvl="1"/>
            <a:r>
              <a:rPr lang="en-US" altLang="en-US" sz="1800" smtClean="0"/>
              <a:t>memorizzare i dati rispettando i </a:t>
            </a:r>
            <a:r>
              <a:rPr lang="en-US" altLang="en-US" sz="1800" b="1" smtClean="0"/>
              <a:t>vincoli</a:t>
            </a:r>
            <a:r>
              <a:rPr lang="en-US" altLang="en-US" sz="1800" smtClean="0"/>
              <a:t> definiti nello schema;</a:t>
            </a:r>
          </a:p>
          <a:p>
            <a:pPr lvl="1"/>
            <a:r>
              <a:rPr lang="en-US" altLang="en-US" sz="1800" smtClean="0"/>
              <a:t>recuperare e modificare i  dati interattivamente (linguaggio di interrogazione o </a:t>
            </a:r>
            <a:r>
              <a:rPr lang="en-US" altLang="en-US" sz="1800" b="1" smtClean="0"/>
              <a:t>query language</a:t>
            </a:r>
            <a:r>
              <a:rPr lang="en-US" altLang="en-US" sz="1800" smtClean="0"/>
              <a:t>) o da programmi.</a:t>
            </a:r>
          </a:p>
        </p:txBody>
      </p:sp>
      <p:sp>
        <p:nvSpPr>
          <p:cNvPr id="28676" name="Rectangle 4"/>
          <p:cNvSpPr>
            <a:spLocks noChangeArrowheads="1"/>
          </p:cNvSpPr>
          <p:nvPr/>
        </p:nvSpPr>
        <p:spPr bwMode="auto">
          <a:xfrm>
            <a:off x="884238" y="2427288"/>
            <a:ext cx="365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5788" y="533400"/>
            <a:ext cx="5915025" cy="319088"/>
          </a:xfrm>
        </p:spPr>
        <p:txBody>
          <a:bodyPr/>
          <a:lstStyle/>
          <a:p>
            <a:r>
              <a:rPr lang="it-IT" altLang="en-US" dirty="0" smtClean="0"/>
              <a:t>ARCHITETTURA DEI DBMS CENTRALIZZATI</a:t>
            </a:r>
          </a:p>
        </p:txBody>
      </p:sp>
      <p:pic>
        <p:nvPicPr>
          <p:cNvPr id="296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81338" y="1219200"/>
            <a:ext cx="3749675"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85788" y="533400"/>
            <a:ext cx="3438525" cy="319088"/>
          </a:xfrm>
        </p:spPr>
        <p:txBody>
          <a:bodyPr/>
          <a:lstStyle/>
          <a:p>
            <a:r>
              <a:rPr lang="en-US" altLang="en-US" smtClean="0"/>
              <a:t>TESTO DI RIFERIMENTO</a:t>
            </a:r>
          </a:p>
        </p:txBody>
      </p:sp>
      <p:sp>
        <p:nvSpPr>
          <p:cNvPr id="4099" name="Rectangle 3"/>
          <p:cNvSpPr>
            <a:spLocks noGrp="1" noChangeArrowheads="1"/>
          </p:cNvSpPr>
          <p:nvPr>
            <p:ph type="body" idx="1"/>
          </p:nvPr>
        </p:nvSpPr>
        <p:spPr>
          <a:xfrm>
            <a:off x="558800" y="1052513"/>
            <a:ext cx="8388350" cy="819150"/>
          </a:xfrm>
        </p:spPr>
        <p:txBody>
          <a:bodyPr/>
          <a:lstStyle/>
          <a:p>
            <a:r>
              <a:rPr lang="en-US" altLang="en-US" sz="1800" smtClean="0"/>
              <a:t>A. Albano, G. Ghelli  e R. Orsini, </a:t>
            </a:r>
            <a:r>
              <a:rPr lang="en-US" altLang="en-US" sz="1800" i="1" smtClean="0"/>
              <a:t>Fondamenti di basi di dati</a:t>
            </a:r>
            <a:r>
              <a:rPr lang="en-US" altLang="en-US" sz="1800" smtClean="0"/>
              <a:t>, Zanichelli, Bologna, 2005.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dirty="0" smtClean="0"/>
              <a:t>LE BASI DI DATI GESTITE DAI DBMS</a:t>
            </a:r>
            <a:endParaRPr lang="it-IT" altLang="en-US" dirty="0" smtClean="0"/>
          </a:p>
        </p:txBody>
      </p:sp>
      <p:sp>
        <p:nvSpPr>
          <p:cNvPr id="30723" name="Rectangle 3"/>
          <p:cNvSpPr>
            <a:spLocks noGrp="1" noChangeArrowheads="1"/>
          </p:cNvSpPr>
          <p:nvPr>
            <p:ph type="body" idx="1"/>
          </p:nvPr>
        </p:nvSpPr>
        <p:spPr>
          <a:xfrm>
            <a:off x="558800" y="1196975"/>
            <a:ext cx="8388350" cy="3784600"/>
          </a:xfrm>
        </p:spPr>
        <p:txBody>
          <a:bodyPr/>
          <a:lstStyle/>
          <a:p>
            <a:r>
              <a:rPr lang="en-US" altLang="en-US" sz="1800" smtClean="0"/>
              <a:t>Una base di dati è una raccolta di dati permanenti suddivisi in due categorie: </a:t>
            </a:r>
          </a:p>
          <a:p>
            <a:pPr lvl="1"/>
            <a:r>
              <a:rPr lang="en-US" altLang="en-US" sz="1800" i="1" smtClean="0"/>
              <a:t>i  metadati</a:t>
            </a:r>
            <a:r>
              <a:rPr lang="en-US" altLang="en-US" sz="1800" smtClean="0"/>
              <a:t> : descrivono fatti sullo schema dei dati, utenti autorizzati, applicazioni, parametri quantitativi sui dati,  ecc. I  metadati sono descritti da uno schema usando il modello dei dati adottato dal DBMS e sono interrogabili con le stesse modalità previste per i dati; </a:t>
            </a:r>
          </a:p>
          <a:p>
            <a:pPr lvl="1"/>
            <a:r>
              <a:rPr lang="en-US" altLang="en-US" sz="1800" i="1" smtClean="0"/>
              <a:t>i dati</a:t>
            </a:r>
            <a:r>
              <a:rPr lang="en-US" altLang="en-US" sz="1800" smtClean="0"/>
              <a:t> : le rappresentazioni di certi fatti conformi alle definizioni dello schema, con le seguenti caratteristiche.</a:t>
            </a:r>
          </a:p>
          <a:p>
            <a:endParaRPr lang="it-IT" altLang="en-US" sz="18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85788" y="533400"/>
            <a:ext cx="6724650" cy="319088"/>
          </a:xfrm>
        </p:spPr>
        <p:txBody>
          <a:bodyPr/>
          <a:lstStyle/>
          <a:p>
            <a:r>
              <a:rPr lang="en-US" altLang="en-US" dirty="0" smtClean="0"/>
              <a:t>CARATTERISTICHE DEI DATI GESTITI DAI DBMS</a:t>
            </a:r>
            <a:endParaRPr lang="it-IT" altLang="en-US" dirty="0" smtClean="0"/>
          </a:p>
        </p:txBody>
      </p:sp>
      <p:sp>
        <p:nvSpPr>
          <p:cNvPr id="31747" name="Rectangle 3"/>
          <p:cNvSpPr>
            <a:spLocks noGrp="1" noChangeArrowheads="1"/>
          </p:cNvSpPr>
          <p:nvPr>
            <p:ph type="body" idx="1"/>
          </p:nvPr>
        </p:nvSpPr>
        <p:spPr>
          <a:xfrm>
            <a:off x="487363" y="1196975"/>
            <a:ext cx="8388350" cy="4768850"/>
          </a:xfrm>
        </p:spPr>
        <p:txBody>
          <a:bodyPr/>
          <a:lstStyle/>
          <a:p>
            <a:r>
              <a:rPr lang="en-US" altLang="en-US" sz="1800" smtClean="0"/>
              <a:t>Sono organizzati in </a:t>
            </a:r>
            <a:r>
              <a:rPr lang="en-US" altLang="en-US" sz="1800" b="1" smtClean="0"/>
              <a:t>insiemi strutturati e omogenei</a:t>
            </a:r>
            <a:r>
              <a:rPr lang="en-US" altLang="en-US" sz="1800" smtClean="0"/>
              <a:t>, fra i quali sono definite delle </a:t>
            </a:r>
            <a:r>
              <a:rPr lang="en-US" altLang="en-US" sz="1800" b="1" smtClean="0"/>
              <a:t>relazioni</a:t>
            </a:r>
            <a:r>
              <a:rPr lang="en-US" altLang="en-US" sz="1800" smtClean="0"/>
              <a:t>. La struttura dei dati e le relazioni sono descritte nello schema usando i  meccanismi di astrazione del modello dei dati del DBMS;</a:t>
            </a:r>
          </a:p>
          <a:p>
            <a:r>
              <a:rPr lang="en-US" altLang="en-US" sz="1800" smtClean="0"/>
              <a:t>Sono </a:t>
            </a:r>
            <a:r>
              <a:rPr lang="en-US" altLang="en-US" sz="1800" b="1" smtClean="0"/>
              <a:t>molti</a:t>
            </a:r>
            <a:r>
              <a:rPr lang="en-US" altLang="en-US" sz="1800" smtClean="0"/>
              <a:t>, in assoluto e rispetto ai metadati, e non possono essere gestiti in memoria temporanea;</a:t>
            </a:r>
          </a:p>
          <a:p>
            <a:r>
              <a:rPr lang="en-US" altLang="en-US" sz="1800" smtClean="0"/>
              <a:t>Sono accessibili mediante </a:t>
            </a:r>
            <a:r>
              <a:rPr lang="en-US" altLang="en-US" sz="1800" b="1" smtClean="0"/>
              <a:t>transazioni</a:t>
            </a:r>
            <a:r>
              <a:rPr lang="en-US" altLang="en-US" sz="1800" smtClean="0"/>
              <a:t>, unità di lavoro atomiche che non possono avere effetti parziali;</a:t>
            </a:r>
          </a:p>
          <a:p>
            <a:r>
              <a:rPr lang="en-US" altLang="en-US" sz="1800" smtClean="0"/>
              <a:t>Sono </a:t>
            </a:r>
            <a:r>
              <a:rPr lang="en-US" altLang="en-US" sz="1800" b="1" smtClean="0"/>
              <a:t>protetti</a:t>
            </a:r>
            <a:r>
              <a:rPr lang="en-US" altLang="en-US" sz="1800" smtClean="0"/>
              <a:t> sia da accesso da parte di utenti non autorizzati, sia da corruzione dovuta a malfunzionamenti hardware e software;</a:t>
            </a:r>
          </a:p>
          <a:p>
            <a:r>
              <a:rPr lang="en-US" altLang="en-US" sz="1800" smtClean="0"/>
              <a:t>Sono </a:t>
            </a:r>
            <a:r>
              <a:rPr lang="en-US" altLang="en-US" sz="1800" b="1" smtClean="0"/>
              <a:t>utilizzabili contemporaneamente</a:t>
            </a:r>
            <a:r>
              <a:rPr lang="en-US" altLang="en-US" sz="1800" smtClean="0"/>
              <a:t> da utenti diversi.</a:t>
            </a:r>
            <a:endParaRPr lang="it-IT" altLang="en-US" sz="1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smtClean="0"/>
              <a:t>UN ESEMPIO DI SESSIONE CON UN DBMS RELAZIONALE</a:t>
            </a:r>
          </a:p>
        </p:txBody>
      </p:sp>
      <p:sp>
        <p:nvSpPr>
          <p:cNvPr id="32771" name="Rectangle 3"/>
          <p:cNvSpPr>
            <a:spLocks noGrp="1" noChangeArrowheads="1"/>
          </p:cNvSpPr>
          <p:nvPr>
            <p:ph type="body" idx="1"/>
          </p:nvPr>
        </p:nvSpPr>
        <p:spPr>
          <a:xfrm>
            <a:off x="558800" y="1196975"/>
            <a:ext cx="8388350" cy="4906963"/>
          </a:xfrm>
        </p:spPr>
        <p:txBody>
          <a:bodyPr/>
          <a:lstStyle/>
          <a:p>
            <a:r>
              <a:rPr lang="en-US" altLang="en-US" sz="1800" smtClean="0"/>
              <a:t>Il modello relazionale dei dati  è il più diffuso fra i DBMS commerciali.</a:t>
            </a:r>
          </a:p>
          <a:p>
            <a:r>
              <a:rPr lang="en-US" altLang="en-US" sz="1800" smtClean="0"/>
              <a:t>Il meccanismo di astrazione fondamentale è la relazione (tabella), sostanzialmente un insieme di record con campi elementari;</a:t>
            </a:r>
          </a:p>
          <a:p>
            <a:r>
              <a:rPr lang="en-US" altLang="en-US" sz="1800" smtClean="0"/>
              <a:t>Lo schema di una relazione ne definisce il nome e descrive la struttura dei possibili elementi della relazione (insieme di attributi con il loro tipo).</a:t>
            </a:r>
          </a:p>
          <a:p>
            <a:r>
              <a:rPr lang="en-US" altLang="en-US" sz="1800" smtClean="0"/>
              <a:t>Definizione base di dati:</a:t>
            </a:r>
          </a:p>
          <a:p>
            <a:pPr lvl="1">
              <a:buFont typeface="Wingdings" panose="05000000000000000000" pitchFamily="2" charset="2"/>
              <a:buChar char="Ø"/>
            </a:pPr>
            <a:r>
              <a:rPr lang="en-US" altLang="en-US" sz="1800" b="1" smtClean="0">
                <a:latin typeface="Courier" pitchFamily="49" charset="0"/>
              </a:rPr>
              <a:t>create database</a:t>
            </a:r>
            <a:r>
              <a:rPr lang="en-US" altLang="en-US" sz="1800" smtClean="0">
                <a:latin typeface="Courier" pitchFamily="49" charset="0"/>
              </a:rPr>
              <a:t> EsempioEsami</a:t>
            </a:r>
          </a:p>
          <a:p>
            <a:r>
              <a:rPr lang="en-US" altLang="en-US" sz="1800" smtClean="0"/>
              <a:t>Definizione schema:</a:t>
            </a:r>
          </a:p>
          <a:p>
            <a:pPr lvl="1">
              <a:buFont typeface="Wingdings" panose="05000000000000000000" pitchFamily="2" charset="2"/>
              <a:buChar char="Ø"/>
            </a:pPr>
            <a:r>
              <a:rPr lang="en-US" altLang="en-US" sz="1800" b="1" smtClean="0">
                <a:latin typeface="Courier" pitchFamily="49" charset="0"/>
              </a:rPr>
              <a:t>create table</a:t>
            </a:r>
            <a:r>
              <a:rPr lang="en-US" altLang="en-US" sz="1800" smtClean="0">
                <a:latin typeface="Courier" pitchFamily="49" charset="0"/>
              </a:rPr>
              <a:t> Esami (Materia char(5), Candidato char(8), Voto int, Lode char(1),Data char(6))</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smtClean="0"/>
              <a:t>UN ESEMPIO DI SESSIONE (</a:t>
            </a:r>
            <a:r>
              <a:rPr lang="en-US" altLang="en-US" dirty="0" err="1" smtClean="0"/>
              <a:t>cont</a:t>
            </a:r>
            <a:r>
              <a:rPr lang="en-US" altLang="en-US" dirty="0" smtClean="0"/>
              <a:t>)</a:t>
            </a:r>
          </a:p>
        </p:txBody>
      </p:sp>
      <p:sp>
        <p:nvSpPr>
          <p:cNvPr id="33795" name="Rectangle 3"/>
          <p:cNvSpPr>
            <a:spLocks noGrp="1" noChangeArrowheads="1"/>
          </p:cNvSpPr>
          <p:nvPr>
            <p:ph type="body" idx="1"/>
          </p:nvPr>
        </p:nvSpPr>
        <p:spPr>
          <a:xfrm>
            <a:off x="558800" y="1196975"/>
            <a:ext cx="8388350" cy="4868863"/>
          </a:xfrm>
        </p:spPr>
        <p:txBody>
          <a:bodyPr/>
          <a:lstStyle/>
          <a:p>
            <a:r>
              <a:rPr lang="en-US" altLang="en-US" sz="1800" smtClean="0"/>
              <a:t>Inserzione dati:</a:t>
            </a:r>
          </a:p>
          <a:p>
            <a:pPr lvl="1">
              <a:buFont typeface="Wingdings" panose="05000000000000000000" pitchFamily="2" charset="2"/>
              <a:buChar char="Ø"/>
            </a:pPr>
            <a:r>
              <a:rPr lang="en-US" altLang="en-US" sz="1800" b="1" smtClean="0">
                <a:latin typeface="Courier" pitchFamily="49" charset="0"/>
              </a:rPr>
              <a:t>insert into</a:t>
            </a:r>
            <a:r>
              <a:rPr lang="en-US" altLang="en-US" sz="1800" smtClean="0">
                <a:latin typeface="Courier" pitchFamily="49" charset="0"/>
              </a:rPr>
              <a:t> Esami </a:t>
            </a:r>
            <a:r>
              <a:rPr lang="en-US" altLang="en-US" sz="1800" b="1" smtClean="0">
                <a:latin typeface="Courier" pitchFamily="49" charset="0"/>
              </a:rPr>
              <a:t>values</a:t>
            </a:r>
            <a:r>
              <a:rPr lang="en-US" altLang="en-US" sz="1800" smtClean="0">
                <a:latin typeface="Courier" pitchFamily="49" charset="0"/>
              </a:rPr>
              <a:t> ('BDSI1','080709',30, 'S', 	070900)</a:t>
            </a:r>
          </a:p>
          <a:p>
            <a:r>
              <a:rPr lang="en-US" altLang="en-US" sz="1800" smtClean="0"/>
              <a:t>Interrogazione</a:t>
            </a:r>
            <a:r>
              <a:rPr lang="en-US" altLang="en-US" sz="1800" b="1" smtClean="0"/>
              <a:t>:</a:t>
            </a:r>
          </a:p>
          <a:p>
            <a:pPr lvl="1">
              <a:lnSpc>
                <a:spcPct val="115000"/>
              </a:lnSpc>
              <a:spcBef>
                <a:spcPct val="55000"/>
              </a:spcBef>
              <a:buFont typeface="Wingdings" panose="05000000000000000000" pitchFamily="2" charset="2"/>
              <a:buChar char="Ø"/>
            </a:pPr>
            <a:r>
              <a:rPr lang="en-US" altLang="en-US" sz="1800" b="1" smtClean="0">
                <a:latin typeface="Courier" pitchFamily="49" charset="0"/>
              </a:rPr>
              <a:t>select</a:t>
            </a:r>
            <a:r>
              <a:rPr lang="en-US" altLang="en-US" sz="1800" smtClean="0">
                <a:latin typeface="Courier" pitchFamily="49" charset="0"/>
              </a:rPr>
              <a:t> Candidato</a:t>
            </a:r>
          </a:p>
          <a:p>
            <a:pPr lvl="1">
              <a:lnSpc>
                <a:spcPct val="115000"/>
              </a:lnSpc>
              <a:spcBef>
                <a:spcPct val="15000"/>
              </a:spcBef>
              <a:buFont typeface="Wingdings" panose="05000000000000000000" pitchFamily="2" charset="2"/>
              <a:buChar char="Ø"/>
            </a:pPr>
            <a:r>
              <a:rPr lang="en-US" altLang="en-US" sz="1800" b="1" smtClean="0">
                <a:latin typeface="Courier" pitchFamily="49" charset="0"/>
              </a:rPr>
              <a:t>from</a:t>
            </a:r>
            <a:r>
              <a:rPr lang="en-US" altLang="en-US" sz="1800" smtClean="0">
                <a:latin typeface="Courier" pitchFamily="49" charset="0"/>
              </a:rPr>
              <a:t>   Esami</a:t>
            </a:r>
          </a:p>
          <a:p>
            <a:pPr lvl="1">
              <a:lnSpc>
                <a:spcPct val="115000"/>
              </a:lnSpc>
              <a:spcBef>
                <a:spcPct val="15000"/>
              </a:spcBef>
              <a:buFont typeface="Wingdings" panose="05000000000000000000" pitchFamily="2" charset="2"/>
              <a:buChar char="Ø"/>
            </a:pPr>
            <a:r>
              <a:rPr lang="en-US" altLang="en-US" sz="1800" b="1" smtClean="0">
                <a:latin typeface="Courier" pitchFamily="49" charset="0"/>
              </a:rPr>
              <a:t>where</a:t>
            </a:r>
            <a:r>
              <a:rPr lang="en-US" altLang="en-US" sz="1800" smtClean="0">
                <a:latin typeface="Courier" pitchFamily="49" charset="0"/>
              </a:rPr>
              <a:t>  Materia = "BDSI1"  and Voto = 30</a:t>
            </a:r>
          </a:p>
          <a:p>
            <a:pPr lvl="1">
              <a:lnSpc>
                <a:spcPct val="115000"/>
              </a:lnSpc>
              <a:spcBef>
                <a:spcPct val="60000"/>
              </a:spcBef>
            </a:pPr>
            <a:r>
              <a:rPr lang="en-US" altLang="en-US" sz="1800" smtClean="0">
                <a:latin typeface="Courier" pitchFamily="49" charset="0"/>
              </a:rPr>
              <a:t>Candidato</a:t>
            </a:r>
          </a:p>
          <a:p>
            <a:pPr lvl="1">
              <a:lnSpc>
                <a:spcPct val="115000"/>
              </a:lnSpc>
              <a:spcBef>
                <a:spcPct val="15000"/>
              </a:spcBef>
            </a:pPr>
            <a:r>
              <a:rPr lang="en-US" altLang="en-US" sz="1800" smtClean="0">
                <a:latin typeface="Courier" pitchFamily="49" charset="0"/>
              </a:rPr>
              <a:t>080709</a:t>
            </a:r>
          </a:p>
          <a:p>
            <a:r>
              <a:rPr lang="en-US" altLang="en-US" sz="1800" smtClean="0"/>
              <a:t>Inoltre: accesso ai dati da programma, interrogazioni con interfaccia grafica, direttive per definire le strutture fisiche…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dirty="0" smtClean="0"/>
              <a:t>FUNZIONALITÀ DEI DBMS</a:t>
            </a:r>
          </a:p>
        </p:txBody>
      </p:sp>
      <p:sp>
        <p:nvSpPr>
          <p:cNvPr id="34819" name="Rectangle 3"/>
          <p:cNvSpPr>
            <a:spLocks noGrp="1" noChangeArrowheads="1"/>
          </p:cNvSpPr>
          <p:nvPr>
            <p:ph type="body" idx="1"/>
          </p:nvPr>
        </p:nvSpPr>
        <p:spPr>
          <a:xfrm>
            <a:off x="558800" y="1196975"/>
            <a:ext cx="8388350" cy="3451225"/>
          </a:xfrm>
        </p:spPr>
        <p:txBody>
          <a:bodyPr/>
          <a:lstStyle/>
          <a:p>
            <a:r>
              <a:rPr lang="en-US" altLang="en-US" sz="1800" smtClean="0"/>
              <a:t>Linguaggio per la definizione della base di dati;</a:t>
            </a:r>
          </a:p>
          <a:p>
            <a:r>
              <a:rPr lang="en-US" altLang="en-US" sz="1800" smtClean="0"/>
              <a:t>Linguaggi per l’uso dei dati;</a:t>
            </a:r>
          </a:p>
          <a:p>
            <a:r>
              <a:rPr lang="en-US" altLang="en-US" sz="1800" smtClean="0"/>
              <a:t>Meccanismi per il controllo dei dati;</a:t>
            </a:r>
          </a:p>
          <a:p>
            <a:r>
              <a:rPr lang="en-US" altLang="en-US" sz="1800" smtClean="0"/>
              <a:t>Strumenti per il responsabile della base di dati;</a:t>
            </a:r>
          </a:p>
          <a:p>
            <a:r>
              <a:rPr lang="en-US" altLang="en-US" sz="1800" smtClean="0"/>
              <a:t>Strumenti per lo sviluppo delle applicazioni</a:t>
            </a:r>
          </a:p>
          <a:p>
            <a:endParaRPr lang="en-US" altLang="en-US" sz="1800" smtClean="0"/>
          </a:p>
        </p:txBody>
      </p:sp>
      <p:sp>
        <p:nvSpPr>
          <p:cNvPr id="34820" name="Rectangle 4"/>
          <p:cNvSpPr>
            <a:spLocks noChangeArrowheads="1"/>
          </p:cNvSpPr>
          <p:nvPr/>
        </p:nvSpPr>
        <p:spPr bwMode="auto">
          <a:xfrm>
            <a:off x="884238" y="1177925"/>
            <a:ext cx="365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85788" y="533400"/>
            <a:ext cx="8545512" cy="319088"/>
          </a:xfrm>
        </p:spPr>
        <p:txBody>
          <a:bodyPr/>
          <a:lstStyle/>
          <a:p>
            <a:r>
              <a:rPr lang="en-US" altLang="en-US" dirty="0" smtClean="0"/>
              <a:t>LINGUAGGIO PER LA DEFINIZIONE DELLA BASE DI DATI (DDL)</a:t>
            </a:r>
          </a:p>
        </p:txBody>
      </p:sp>
      <p:sp>
        <p:nvSpPr>
          <p:cNvPr id="35843" name="Rectangle 3"/>
          <p:cNvSpPr>
            <a:spLocks noGrp="1" noChangeArrowheads="1"/>
          </p:cNvSpPr>
          <p:nvPr>
            <p:ph type="body" idx="1"/>
          </p:nvPr>
        </p:nvSpPr>
        <p:spPr>
          <a:xfrm>
            <a:off x="558800" y="1196975"/>
            <a:ext cx="8388350" cy="3702050"/>
          </a:xfrm>
        </p:spPr>
        <p:txBody>
          <a:bodyPr/>
          <a:lstStyle/>
          <a:p>
            <a:r>
              <a:rPr lang="en-US" altLang="en-US" sz="1800" smtClean="0"/>
              <a:t>È utile distinguere tre diversi livelli di descrizione dei dati (schemi): </a:t>
            </a:r>
          </a:p>
          <a:p>
            <a:pPr lvl="1"/>
            <a:endParaRPr lang="en-US" altLang="en-US" sz="1800" smtClean="0"/>
          </a:p>
          <a:p>
            <a:pPr lvl="1"/>
            <a:r>
              <a:rPr lang="en-US" altLang="en-US" sz="1800" smtClean="0"/>
              <a:t>il livello di vista logica,</a:t>
            </a:r>
          </a:p>
          <a:p>
            <a:pPr lvl="1"/>
            <a:endParaRPr lang="en-US" altLang="en-US" sz="1800" smtClean="0"/>
          </a:p>
          <a:p>
            <a:pPr lvl="1"/>
            <a:r>
              <a:rPr lang="en-US" altLang="en-US" sz="1800" smtClean="0"/>
              <a:t>il livello logico,</a:t>
            </a:r>
          </a:p>
          <a:p>
            <a:pPr lvl="1"/>
            <a:endParaRPr lang="en-US" altLang="en-US" sz="1800" smtClean="0"/>
          </a:p>
          <a:p>
            <a:pPr lvl="1"/>
            <a:r>
              <a:rPr lang="en-US" altLang="en-US" sz="1800" smtClean="0"/>
              <a:t>il livello fisico. </a:t>
            </a:r>
          </a:p>
          <a:p>
            <a:pPr lvl="1"/>
            <a:endParaRPr lang="en-US" altLang="en-US" sz="1800" smtClean="0"/>
          </a:p>
        </p:txBody>
      </p:sp>
      <p:sp>
        <p:nvSpPr>
          <p:cNvPr id="35844" name="Oval 4"/>
          <p:cNvSpPr>
            <a:spLocks noChangeArrowheads="1"/>
          </p:cNvSpPr>
          <p:nvPr/>
        </p:nvSpPr>
        <p:spPr bwMode="auto">
          <a:xfrm>
            <a:off x="5653088" y="4616450"/>
            <a:ext cx="1001712" cy="2032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35845" name="Line 5"/>
          <p:cNvSpPr>
            <a:spLocks noChangeShapeType="1"/>
          </p:cNvSpPr>
          <p:nvPr/>
        </p:nvSpPr>
        <p:spPr bwMode="auto">
          <a:xfrm>
            <a:off x="5637213" y="4713288"/>
            <a:ext cx="4762" cy="95726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it-IT"/>
          </a:p>
        </p:txBody>
      </p:sp>
      <p:sp>
        <p:nvSpPr>
          <p:cNvPr id="35846" name="Oval 6"/>
          <p:cNvSpPr>
            <a:spLocks noChangeArrowheads="1"/>
          </p:cNvSpPr>
          <p:nvPr/>
        </p:nvSpPr>
        <p:spPr bwMode="auto">
          <a:xfrm>
            <a:off x="5653088" y="5530850"/>
            <a:ext cx="1001712" cy="2032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35847" name="Line 7"/>
          <p:cNvSpPr>
            <a:spLocks noChangeShapeType="1"/>
          </p:cNvSpPr>
          <p:nvPr/>
        </p:nvSpPr>
        <p:spPr bwMode="auto">
          <a:xfrm>
            <a:off x="6667500" y="4756150"/>
            <a:ext cx="0" cy="8382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it-IT"/>
          </a:p>
        </p:txBody>
      </p:sp>
      <p:sp>
        <p:nvSpPr>
          <p:cNvPr id="35848" name="Rectangle 8"/>
          <p:cNvSpPr>
            <a:spLocks noChangeArrowheads="1"/>
          </p:cNvSpPr>
          <p:nvPr/>
        </p:nvSpPr>
        <p:spPr bwMode="auto">
          <a:xfrm>
            <a:off x="5200650" y="3930650"/>
            <a:ext cx="1673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100000"/>
              </a:lnSpc>
            </a:pPr>
            <a:r>
              <a:rPr lang="en-US" altLang="en-US">
                <a:latin typeface="Comic Sans MS" panose="030F0702030302020204" pitchFamily="66" charset="0"/>
              </a:rPr>
              <a:t>Schema fisico</a:t>
            </a:r>
          </a:p>
        </p:txBody>
      </p:sp>
      <p:sp>
        <p:nvSpPr>
          <p:cNvPr id="35849" name="Rectangle 9"/>
          <p:cNvSpPr>
            <a:spLocks noChangeArrowheads="1"/>
          </p:cNvSpPr>
          <p:nvPr/>
        </p:nvSpPr>
        <p:spPr bwMode="auto">
          <a:xfrm>
            <a:off x="5200650" y="3154363"/>
            <a:ext cx="16859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100000"/>
              </a:lnSpc>
            </a:pPr>
            <a:r>
              <a:rPr lang="en-US" altLang="en-US">
                <a:latin typeface="Comic Sans MS" panose="030F0702030302020204" pitchFamily="66" charset="0"/>
              </a:rPr>
              <a:t>Schema logico</a:t>
            </a:r>
          </a:p>
        </p:txBody>
      </p:sp>
      <p:sp>
        <p:nvSpPr>
          <p:cNvPr id="35850" name="Rectangle 10"/>
          <p:cNvSpPr>
            <a:spLocks noChangeArrowheads="1"/>
          </p:cNvSpPr>
          <p:nvPr/>
        </p:nvSpPr>
        <p:spPr bwMode="auto">
          <a:xfrm>
            <a:off x="4375150" y="2241550"/>
            <a:ext cx="8366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100000"/>
              </a:lnSpc>
            </a:pPr>
            <a:r>
              <a:rPr lang="en-US" altLang="en-US">
                <a:latin typeface="Comic Sans MS" panose="030F0702030302020204" pitchFamily="66" charset="0"/>
              </a:rPr>
              <a:t>Vista1</a:t>
            </a:r>
          </a:p>
        </p:txBody>
      </p:sp>
      <p:sp>
        <p:nvSpPr>
          <p:cNvPr id="35851" name="Rectangle 11"/>
          <p:cNvSpPr>
            <a:spLocks noChangeArrowheads="1"/>
          </p:cNvSpPr>
          <p:nvPr/>
        </p:nvSpPr>
        <p:spPr bwMode="auto">
          <a:xfrm>
            <a:off x="5622925" y="2241550"/>
            <a:ext cx="9413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100000"/>
              </a:lnSpc>
            </a:pPr>
            <a:r>
              <a:rPr lang="en-US" altLang="en-US">
                <a:latin typeface="Comic Sans MS" panose="030F0702030302020204" pitchFamily="66" charset="0"/>
              </a:rPr>
              <a:t>Vista 2</a:t>
            </a:r>
          </a:p>
        </p:txBody>
      </p:sp>
      <p:sp>
        <p:nvSpPr>
          <p:cNvPr id="35852" name="Rectangle 12"/>
          <p:cNvSpPr>
            <a:spLocks noChangeArrowheads="1"/>
          </p:cNvSpPr>
          <p:nvPr/>
        </p:nvSpPr>
        <p:spPr bwMode="auto">
          <a:xfrm>
            <a:off x="6870700" y="2241550"/>
            <a:ext cx="9413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pPr>
              <a:lnSpc>
                <a:spcPct val="100000"/>
              </a:lnSpc>
            </a:pPr>
            <a:r>
              <a:rPr lang="en-US" altLang="en-US">
                <a:latin typeface="Comic Sans MS" panose="030F0702030302020204" pitchFamily="66" charset="0"/>
              </a:rPr>
              <a:t>Vista 3</a:t>
            </a:r>
          </a:p>
        </p:txBody>
      </p:sp>
      <p:sp>
        <p:nvSpPr>
          <p:cNvPr id="35853" name="Rectangle 13"/>
          <p:cNvSpPr>
            <a:spLocks noChangeArrowheads="1"/>
          </p:cNvSpPr>
          <p:nvPr/>
        </p:nvSpPr>
        <p:spPr bwMode="auto">
          <a:xfrm>
            <a:off x="4405313" y="2270125"/>
            <a:ext cx="941387" cy="4445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35854" name="Rectangle 14"/>
          <p:cNvSpPr>
            <a:spLocks noChangeArrowheads="1"/>
          </p:cNvSpPr>
          <p:nvPr/>
        </p:nvSpPr>
        <p:spPr bwMode="auto">
          <a:xfrm>
            <a:off x="5653088" y="2270125"/>
            <a:ext cx="1014412" cy="4445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35855" name="Rectangle 15"/>
          <p:cNvSpPr>
            <a:spLocks noChangeArrowheads="1"/>
          </p:cNvSpPr>
          <p:nvPr/>
        </p:nvSpPr>
        <p:spPr bwMode="auto">
          <a:xfrm>
            <a:off x="6899275" y="2270125"/>
            <a:ext cx="1014413" cy="4445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35856" name="Rectangle 16"/>
          <p:cNvSpPr>
            <a:spLocks noChangeArrowheads="1"/>
          </p:cNvSpPr>
          <p:nvPr/>
        </p:nvSpPr>
        <p:spPr bwMode="auto">
          <a:xfrm>
            <a:off x="4845050" y="3168650"/>
            <a:ext cx="2703513" cy="4445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35857" name="Rectangle 17"/>
          <p:cNvSpPr>
            <a:spLocks noChangeArrowheads="1"/>
          </p:cNvSpPr>
          <p:nvPr/>
        </p:nvSpPr>
        <p:spPr bwMode="auto">
          <a:xfrm>
            <a:off x="5065713" y="3943350"/>
            <a:ext cx="2262187" cy="4445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
        <p:nvSpPr>
          <p:cNvPr id="35858" name="Line 18"/>
          <p:cNvSpPr>
            <a:spLocks noChangeShapeType="1"/>
          </p:cNvSpPr>
          <p:nvPr/>
        </p:nvSpPr>
        <p:spPr bwMode="auto">
          <a:xfrm>
            <a:off x="4906963" y="2698750"/>
            <a:ext cx="514350" cy="4572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it-IT"/>
          </a:p>
        </p:txBody>
      </p:sp>
      <p:sp>
        <p:nvSpPr>
          <p:cNvPr id="35859" name="Line 19"/>
          <p:cNvSpPr>
            <a:spLocks noChangeShapeType="1"/>
          </p:cNvSpPr>
          <p:nvPr/>
        </p:nvSpPr>
        <p:spPr bwMode="auto">
          <a:xfrm>
            <a:off x="6153150" y="2698750"/>
            <a:ext cx="0" cy="4572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it-IT"/>
          </a:p>
        </p:txBody>
      </p:sp>
      <p:sp>
        <p:nvSpPr>
          <p:cNvPr id="35860" name="Line 20"/>
          <p:cNvSpPr>
            <a:spLocks noChangeShapeType="1"/>
          </p:cNvSpPr>
          <p:nvPr/>
        </p:nvSpPr>
        <p:spPr bwMode="auto">
          <a:xfrm flipH="1">
            <a:off x="6888163" y="2698750"/>
            <a:ext cx="512762" cy="4572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it-IT"/>
          </a:p>
        </p:txBody>
      </p:sp>
      <p:sp>
        <p:nvSpPr>
          <p:cNvPr id="35861" name="Line 21"/>
          <p:cNvSpPr>
            <a:spLocks noChangeShapeType="1"/>
          </p:cNvSpPr>
          <p:nvPr/>
        </p:nvSpPr>
        <p:spPr bwMode="auto">
          <a:xfrm>
            <a:off x="6153150" y="3625850"/>
            <a:ext cx="0" cy="3048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it-IT"/>
          </a:p>
        </p:txBody>
      </p:sp>
      <p:sp>
        <p:nvSpPr>
          <p:cNvPr id="35862" name="Line 22"/>
          <p:cNvSpPr>
            <a:spLocks noChangeShapeType="1"/>
          </p:cNvSpPr>
          <p:nvPr/>
        </p:nvSpPr>
        <p:spPr bwMode="auto">
          <a:xfrm>
            <a:off x="6153150" y="4375150"/>
            <a:ext cx="0" cy="3810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it-IT"/>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85788" y="533400"/>
            <a:ext cx="2339975" cy="319088"/>
          </a:xfrm>
        </p:spPr>
        <p:txBody>
          <a:bodyPr/>
          <a:lstStyle/>
          <a:p>
            <a:r>
              <a:rPr lang="it-IT" altLang="en-US" dirty="0" smtClean="0"/>
              <a:t>LIVELLO LOGICO</a:t>
            </a:r>
          </a:p>
        </p:txBody>
      </p:sp>
      <p:sp>
        <p:nvSpPr>
          <p:cNvPr id="36867" name="Rectangle 3"/>
          <p:cNvSpPr>
            <a:spLocks noGrp="1" noChangeArrowheads="1"/>
          </p:cNvSpPr>
          <p:nvPr>
            <p:ph type="body" idx="1"/>
          </p:nvPr>
        </p:nvSpPr>
        <p:spPr>
          <a:xfrm>
            <a:off x="487363" y="1196975"/>
            <a:ext cx="8388350" cy="3563938"/>
          </a:xfrm>
        </p:spPr>
        <p:txBody>
          <a:bodyPr/>
          <a:lstStyle/>
          <a:p>
            <a:r>
              <a:rPr lang="en-US" altLang="en-US" sz="1800" smtClean="0"/>
              <a:t>Livello logico: descrive la struttura degli insiemi di dati e delle relazioni fra loro, secondo un certo modello dei dati, senza nessun riferimento alla loro organizzazione fisica nella memoria permanente (Schema logico).</a:t>
            </a:r>
          </a:p>
          <a:p>
            <a:r>
              <a:rPr lang="en-US" altLang="en-US" sz="1800" smtClean="0"/>
              <a:t>Esempio di schema logico:</a:t>
            </a:r>
          </a:p>
          <a:p>
            <a:pPr lvl="1">
              <a:buFontTx/>
              <a:buNone/>
            </a:pPr>
            <a:r>
              <a:rPr lang="en-US" altLang="en-US" sz="1800" smtClean="0"/>
              <a:t>	Studenti(Matricola char(8), Nome  char(20), login char(8), </a:t>
            </a:r>
            <a:br>
              <a:rPr lang="en-US" altLang="en-US" sz="1800" smtClean="0"/>
            </a:br>
            <a:r>
              <a:rPr lang="en-US" altLang="en-US" sz="1800" smtClean="0"/>
              <a:t>               AnnoNascita  int, Reddito real)</a:t>
            </a:r>
          </a:p>
          <a:p>
            <a:pPr lvl="1">
              <a:buFontTx/>
              <a:buNone/>
            </a:pPr>
            <a:r>
              <a:rPr lang="en-US" altLang="en-US" sz="1800" smtClean="0"/>
              <a:t> 	Corsi(IdeC char(8), Titolo char(20),  Credito int) </a:t>
            </a:r>
          </a:p>
          <a:p>
            <a:pPr lvl="1">
              <a:buFontTx/>
              <a:buNone/>
            </a:pPr>
            <a:r>
              <a:rPr lang="en-US" altLang="en-US" sz="1800" smtClean="0"/>
              <a:t> 	Esami(Matricola char(8), IdeC char(8), Voto int)</a:t>
            </a:r>
            <a:endParaRPr lang="it-IT" altLang="en-US" sz="18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85788" y="533400"/>
            <a:ext cx="2292350" cy="319088"/>
          </a:xfrm>
        </p:spPr>
        <p:txBody>
          <a:bodyPr/>
          <a:lstStyle/>
          <a:p>
            <a:r>
              <a:rPr lang="it-IT" altLang="en-US" dirty="0" smtClean="0"/>
              <a:t>LIVELLO FISICO</a:t>
            </a:r>
          </a:p>
        </p:txBody>
      </p:sp>
      <p:sp>
        <p:nvSpPr>
          <p:cNvPr id="37891" name="Rectangle 3"/>
          <p:cNvSpPr>
            <a:spLocks noGrp="1" noChangeArrowheads="1"/>
          </p:cNvSpPr>
          <p:nvPr>
            <p:ph type="body" idx="1"/>
          </p:nvPr>
        </p:nvSpPr>
        <p:spPr>
          <a:xfrm>
            <a:off x="487363" y="1196975"/>
            <a:ext cx="8388350" cy="3700463"/>
          </a:xfrm>
        </p:spPr>
        <p:txBody>
          <a:bodyPr/>
          <a:lstStyle/>
          <a:p>
            <a:r>
              <a:rPr lang="en-US" altLang="en-US" sz="1800" smtClean="0"/>
              <a:t>Livello fisico: descrive come vanno organizzati fisicamente i dati nelle memorie permanenti e quali strutture dati ausiliarie prevedere per facilitarne l’uso (Schema fisico o interno).</a:t>
            </a:r>
          </a:p>
          <a:p>
            <a:r>
              <a:rPr lang="en-US" altLang="en-US" sz="1800" smtClean="0"/>
              <a:t>Esempio di schema fisico</a:t>
            </a:r>
          </a:p>
          <a:p>
            <a:pPr lvl="1"/>
            <a:r>
              <a:rPr lang="en-US" altLang="en-US" sz="1800" smtClean="0"/>
              <a:t>Relazioni Studenti e Esami organizzate in modo seriale, Corsi organizzata sequenziale con indice</a:t>
            </a:r>
          </a:p>
          <a:p>
            <a:pPr lvl="1"/>
            <a:r>
              <a:rPr lang="en-US" altLang="en-US" sz="1800" smtClean="0"/>
              <a:t>Indice su Matricola, (Matricola, IdeC)</a:t>
            </a:r>
            <a:endParaRPr lang="it-IT" altLang="en-US" sz="1800" smtClean="0"/>
          </a:p>
          <a:p>
            <a:endParaRPr lang="it-IT" altLang="en-US" sz="18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85788" y="533400"/>
            <a:ext cx="3281362" cy="319088"/>
          </a:xfrm>
        </p:spPr>
        <p:txBody>
          <a:bodyPr/>
          <a:lstStyle/>
          <a:p>
            <a:r>
              <a:rPr lang="it-IT" altLang="en-US" dirty="0" smtClean="0"/>
              <a:t>LIVELLO VISTA LOGIC</a:t>
            </a:r>
            <a:r>
              <a:rPr lang="en-US" altLang="en-US" dirty="0" smtClean="0"/>
              <a:t>A</a:t>
            </a:r>
            <a:endParaRPr lang="it-IT" altLang="en-US" dirty="0" smtClean="0"/>
          </a:p>
        </p:txBody>
      </p:sp>
      <p:sp>
        <p:nvSpPr>
          <p:cNvPr id="38915" name="Rectangle 3"/>
          <p:cNvSpPr>
            <a:spLocks noGrp="1" noChangeArrowheads="1"/>
          </p:cNvSpPr>
          <p:nvPr>
            <p:ph type="body" idx="1"/>
          </p:nvPr>
        </p:nvSpPr>
        <p:spPr>
          <a:xfrm>
            <a:off x="487363" y="1196975"/>
            <a:ext cx="8388350" cy="2492375"/>
          </a:xfrm>
        </p:spPr>
        <p:txBody>
          <a:bodyPr/>
          <a:lstStyle/>
          <a:p>
            <a:r>
              <a:rPr lang="en-US" altLang="en-US" sz="1800" smtClean="0"/>
              <a:t>Vista logica: descrive come deve apparire la struttura della base di dati ad una certa applicazione (Schema esterno o vista).</a:t>
            </a:r>
          </a:p>
          <a:p>
            <a:r>
              <a:rPr lang="it-IT" altLang="en-US" sz="1800" smtClean="0"/>
              <a:t>Esempio di schema esterno</a:t>
            </a:r>
          </a:p>
          <a:p>
            <a:pPr lvl="1"/>
            <a:r>
              <a:rPr lang="en-US" altLang="en-US" sz="1800" smtClean="0"/>
              <a:t>InfCorsi(IdeC char(8), Titolo char(20),  NumEsami int)</a:t>
            </a:r>
          </a:p>
          <a:p>
            <a:endParaRPr lang="it-IT" altLang="en-US" sz="18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smtClean="0"/>
              <a:t>LINGUAGGIO PER LA DEFINIZIONE DELLA BD (cont.)</a:t>
            </a:r>
          </a:p>
        </p:txBody>
      </p:sp>
      <p:sp>
        <p:nvSpPr>
          <p:cNvPr id="39939" name="Rectangle 3"/>
          <p:cNvSpPr>
            <a:spLocks noGrp="1" noChangeArrowheads="1"/>
          </p:cNvSpPr>
          <p:nvPr>
            <p:ph type="body" idx="1"/>
          </p:nvPr>
        </p:nvSpPr>
        <p:spPr>
          <a:xfrm>
            <a:off x="558800" y="1196975"/>
            <a:ext cx="8388350" cy="3781425"/>
          </a:xfrm>
        </p:spPr>
        <p:txBody>
          <a:bodyPr/>
          <a:lstStyle/>
          <a:p>
            <a:r>
              <a:rPr lang="en-US" altLang="en-US" sz="1800" smtClean="0"/>
              <a:t>L’approccio con tre livelli di descrizione dei dati è stato proposto come un modo per garantire le proprietà di indipendenza logica e  fisica  dei dati, che sono fra gli obiettivi più importanti dei DBMS.</a:t>
            </a:r>
          </a:p>
          <a:p>
            <a:r>
              <a:rPr lang="en-US" altLang="en-US" sz="1800" b="1" smtClean="0"/>
              <a:t>Indipendenza fisica</a:t>
            </a:r>
            <a:r>
              <a:rPr lang="en-US" altLang="en-US" sz="1800" smtClean="0"/>
              <a:t>: i programmi applicativi non devono essere modificati in seguito a modifiche dell’organizzazione fisica dei dati. </a:t>
            </a:r>
          </a:p>
          <a:p>
            <a:r>
              <a:rPr lang="en-US" altLang="en-US" sz="1800" b="1" smtClean="0"/>
              <a:t>Indipendenza logica</a:t>
            </a:r>
            <a:r>
              <a:rPr lang="en-US" altLang="en-US" sz="1800" smtClean="0"/>
              <a:t>: i programmi applicativi non devono essere modificati in seguito a modifiche dello schema logico.</a:t>
            </a:r>
          </a:p>
          <a:p>
            <a:endParaRPr lang="en-US" altLang="en-US" sz="180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85788" y="533400"/>
            <a:ext cx="3033712" cy="322263"/>
          </a:xfrm>
        </p:spPr>
        <p:txBody>
          <a:bodyPr/>
          <a:lstStyle/>
          <a:p>
            <a:r>
              <a:rPr lang="en-US" altLang="en-US" smtClean="0"/>
              <a:t>MODALITÀ DI ESAME</a:t>
            </a:r>
            <a:endParaRPr lang="it-IT" altLang="en-US" smtClean="0"/>
          </a:p>
        </p:txBody>
      </p:sp>
      <p:sp>
        <p:nvSpPr>
          <p:cNvPr id="5123" name="Content Placeholder 2"/>
          <p:cNvSpPr>
            <a:spLocks noGrp="1"/>
          </p:cNvSpPr>
          <p:nvPr>
            <p:ph idx="1"/>
          </p:nvPr>
        </p:nvSpPr>
        <p:spPr>
          <a:xfrm>
            <a:off x="558800" y="1052513"/>
            <a:ext cx="8388350" cy="4222631"/>
          </a:xfrm>
        </p:spPr>
        <p:txBody>
          <a:bodyPr/>
          <a:lstStyle/>
          <a:p>
            <a:r>
              <a:rPr lang="en-US" altLang="en-US" sz="1800" dirty="0" err="1" smtClean="0"/>
              <a:t>Scritto</a:t>
            </a:r>
            <a:r>
              <a:rPr lang="en-US" altLang="en-US" sz="1800" dirty="0" smtClean="0"/>
              <a:t>:</a:t>
            </a:r>
          </a:p>
          <a:p>
            <a:pPr lvl="1"/>
            <a:r>
              <a:rPr lang="en-US" altLang="en-US" sz="1800" dirty="0" err="1" smtClean="0"/>
              <a:t>Compitini</a:t>
            </a:r>
            <a:r>
              <a:rPr lang="en-US" altLang="en-US" sz="1800" dirty="0" smtClean="0"/>
              <a:t> di </a:t>
            </a:r>
            <a:r>
              <a:rPr lang="en-US" altLang="en-US" sz="1800" dirty="0" err="1" smtClean="0"/>
              <a:t>verifica</a:t>
            </a:r>
            <a:r>
              <a:rPr lang="en-US" altLang="en-US" sz="1800" dirty="0" smtClean="0"/>
              <a:t> </a:t>
            </a:r>
            <a:r>
              <a:rPr lang="en-US" altLang="en-US" sz="1800" dirty="0" err="1" smtClean="0"/>
              <a:t>intermedi</a:t>
            </a:r>
            <a:r>
              <a:rPr lang="en-US" altLang="en-US" sz="1800" dirty="0" smtClean="0"/>
              <a:t>, </a:t>
            </a:r>
            <a:r>
              <a:rPr lang="en-US" altLang="en-US" sz="1800" dirty="0" err="1" smtClean="0"/>
              <a:t>indipendenti</a:t>
            </a:r>
            <a:r>
              <a:rPr lang="en-US" altLang="en-US" sz="1800" dirty="0" smtClean="0"/>
              <a:t>, </a:t>
            </a:r>
            <a:r>
              <a:rPr lang="en-US" altLang="en-US" sz="1800" dirty="0" err="1" smtClean="0"/>
              <a:t>validi</a:t>
            </a:r>
            <a:r>
              <a:rPr lang="en-US" altLang="en-US" sz="1800" dirty="0" smtClean="0"/>
              <a:t> per </a:t>
            </a:r>
            <a:r>
              <a:rPr lang="en-US" altLang="en-US" sz="1800" dirty="0" err="1" smtClean="0"/>
              <a:t>giugno</a:t>
            </a:r>
            <a:r>
              <a:rPr lang="en-US" altLang="en-US" sz="1800" dirty="0" smtClean="0"/>
              <a:t>/</a:t>
            </a:r>
            <a:r>
              <a:rPr lang="en-US" altLang="en-US" sz="1800" dirty="0" err="1" smtClean="0"/>
              <a:t>luglio</a:t>
            </a:r>
            <a:endParaRPr lang="en-US" altLang="en-US" sz="1800" dirty="0" smtClean="0"/>
          </a:p>
          <a:p>
            <a:pPr lvl="1"/>
            <a:r>
              <a:rPr lang="en-US" altLang="en-US" sz="1800" dirty="0" err="1" smtClean="0"/>
              <a:t>Giugno</a:t>
            </a:r>
            <a:r>
              <a:rPr lang="en-US" altLang="en-US" sz="1800" dirty="0" smtClean="0"/>
              <a:t>/</a:t>
            </a:r>
            <a:r>
              <a:rPr lang="en-US" altLang="en-US" sz="1800" dirty="0" err="1" smtClean="0"/>
              <a:t>Luglio</a:t>
            </a:r>
            <a:r>
              <a:rPr lang="en-US" altLang="en-US" sz="1800" dirty="0" smtClean="0"/>
              <a:t>:</a:t>
            </a:r>
            <a:endParaRPr lang="en-US" altLang="en-US" sz="1800" dirty="0" smtClean="0"/>
          </a:p>
          <a:p>
            <a:pPr lvl="2"/>
            <a:r>
              <a:rPr lang="en-US" altLang="en-US" sz="1800" dirty="0" err="1" smtClean="0"/>
              <a:t>Scritto</a:t>
            </a:r>
            <a:r>
              <a:rPr lang="en-US" altLang="en-US" sz="1800" dirty="0" smtClean="0"/>
              <a:t> per </a:t>
            </a:r>
            <a:r>
              <a:rPr lang="en-US" altLang="en-US" sz="1800" dirty="0" err="1" smtClean="0"/>
              <a:t>il</a:t>
            </a:r>
            <a:r>
              <a:rPr lang="en-US" altLang="en-US" sz="1800" dirty="0" smtClean="0"/>
              <a:t> </a:t>
            </a:r>
            <a:r>
              <a:rPr lang="en-US" altLang="en-US" sz="1800" dirty="0" err="1" smtClean="0"/>
              <a:t>recupero</a:t>
            </a:r>
            <a:r>
              <a:rPr lang="en-US" altLang="en-US" sz="1800" dirty="0" smtClean="0"/>
              <a:t> di un </a:t>
            </a:r>
            <a:r>
              <a:rPr lang="en-US" altLang="en-US" sz="1800" dirty="0" err="1" smtClean="0"/>
              <a:t>compitino</a:t>
            </a:r>
            <a:r>
              <a:rPr lang="en-US" altLang="en-US" sz="1800" dirty="0" smtClean="0"/>
              <a:t>, o di </a:t>
            </a:r>
            <a:r>
              <a:rPr lang="en-US" altLang="en-US" sz="1800" dirty="0" err="1" smtClean="0"/>
              <a:t>entrambi</a:t>
            </a:r>
            <a:endParaRPr lang="en-US" altLang="en-US" sz="1800" dirty="0" smtClean="0"/>
          </a:p>
          <a:p>
            <a:pPr lvl="1"/>
            <a:r>
              <a:rPr lang="en-US" altLang="en-US" sz="1800" dirty="0" err="1" smtClean="0"/>
              <a:t>Altri</a:t>
            </a:r>
            <a:r>
              <a:rPr lang="en-US" altLang="en-US" sz="1800" dirty="0" smtClean="0"/>
              <a:t> </a:t>
            </a:r>
            <a:r>
              <a:rPr lang="en-US" altLang="en-US" sz="1800" dirty="0" err="1" smtClean="0"/>
              <a:t>appelli</a:t>
            </a:r>
            <a:r>
              <a:rPr lang="en-US" altLang="en-US" sz="1800" dirty="0" smtClean="0"/>
              <a:t>:</a:t>
            </a:r>
          </a:p>
          <a:p>
            <a:pPr lvl="2"/>
            <a:r>
              <a:rPr lang="en-US" altLang="en-US" sz="1800" dirty="0" err="1" smtClean="0"/>
              <a:t>Scritto</a:t>
            </a:r>
            <a:r>
              <a:rPr lang="en-US" altLang="en-US" sz="1800" dirty="0" smtClean="0"/>
              <a:t> </a:t>
            </a:r>
            <a:r>
              <a:rPr lang="en-US" altLang="en-US" sz="1800" dirty="0" err="1" smtClean="0"/>
              <a:t>obbligatorio</a:t>
            </a:r>
            <a:endParaRPr lang="en-US" altLang="en-US" sz="1800" dirty="0" smtClean="0"/>
          </a:p>
          <a:p>
            <a:r>
              <a:rPr lang="en-US" altLang="en-US" sz="1800" dirty="0" err="1" smtClean="0"/>
              <a:t>Orale</a:t>
            </a:r>
            <a:r>
              <a:rPr lang="en-US" altLang="en-US" sz="1800" dirty="0" smtClean="0"/>
              <a:t>:</a:t>
            </a:r>
          </a:p>
          <a:p>
            <a:pPr lvl="1"/>
            <a:r>
              <a:rPr lang="en-US" altLang="en-US" sz="1800" dirty="0" err="1" smtClean="0"/>
              <a:t>Obbligatorio</a:t>
            </a:r>
            <a:endParaRPr lang="en-US" altLang="en-US" sz="1800" dirty="0" smtClean="0"/>
          </a:p>
          <a:p>
            <a:endParaRPr lang="it-IT" altLang="en-US" sz="18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85788" y="533400"/>
            <a:ext cx="8218487" cy="319088"/>
          </a:xfrm>
        </p:spPr>
        <p:txBody>
          <a:bodyPr/>
          <a:lstStyle/>
          <a:p>
            <a:r>
              <a:rPr lang="en-US" altLang="en-US" dirty="0" smtClean="0"/>
              <a:t>FUNZIONALITÀ DEI DBMS: LINGUAGGI PER L’USO DEI DATI</a:t>
            </a:r>
          </a:p>
        </p:txBody>
      </p:sp>
      <p:sp>
        <p:nvSpPr>
          <p:cNvPr id="40963" name="Rectangle 3"/>
          <p:cNvSpPr>
            <a:spLocks noGrp="1" noChangeArrowheads="1"/>
          </p:cNvSpPr>
          <p:nvPr>
            <p:ph type="body" idx="1"/>
          </p:nvPr>
        </p:nvSpPr>
        <p:spPr>
          <a:xfrm>
            <a:off x="487363" y="1196975"/>
            <a:ext cx="8388350" cy="4443413"/>
          </a:xfrm>
        </p:spPr>
        <p:txBody>
          <a:bodyPr/>
          <a:lstStyle/>
          <a:p>
            <a:r>
              <a:rPr lang="en-US" altLang="en-US" sz="1800" smtClean="0"/>
              <a:t>Un DBMS deve prevedere più modalità d’uso per soddisfare le esigenze delle diverse categorie di utenti che possono accedere alla base di dati (dati e catalogo):</a:t>
            </a:r>
          </a:p>
          <a:p>
            <a:pPr lvl="1"/>
            <a:r>
              <a:rPr lang="en-US" altLang="en-US" sz="1800" smtClean="0"/>
              <a:t>Un’interfaccia grafica per accedere ai dati</a:t>
            </a:r>
          </a:p>
          <a:p>
            <a:pPr lvl="1"/>
            <a:r>
              <a:rPr lang="en-US" altLang="en-US" sz="1800" smtClean="0"/>
              <a:t>Un linguaggio di interrogazione per gli utenti non programmatori </a:t>
            </a:r>
          </a:p>
          <a:p>
            <a:pPr lvl="1"/>
            <a:r>
              <a:rPr lang="en-US" altLang="en-US" sz="1800" smtClean="0"/>
              <a:t>Un linguaggio di programmazione per gli utenti che sviluppano applicazioni:</a:t>
            </a:r>
          </a:p>
          <a:p>
            <a:pPr lvl="2"/>
            <a:r>
              <a:rPr lang="en-US" altLang="en-US" sz="1800" smtClean="0"/>
              <a:t>integrazione DDL e DML nel linguaggio ospite: procedure predefinite, estensione del compilatore, precompilazione</a:t>
            </a:r>
          </a:p>
          <a:p>
            <a:pPr lvl="2"/>
            <a:r>
              <a:rPr lang="en-US" altLang="en-US" sz="1800" smtClean="0"/>
              <a:t>comunicazione tra linguaggio e DBMS</a:t>
            </a:r>
          </a:p>
          <a:p>
            <a:pPr lvl="1"/>
            <a:r>
              <a:rPr lang="en-US" altLang="en-US" sz="1800" smtClean="0"/>
              <a:t>Un linguaggio per lo sviluppo di interfacce per le applicazioni</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58800" y="260350"/>
            <a:ext cx="5926138" cy="587375"/>
          </a:xfrm>
        </p:spPr>
        <p:txBody>
          <a:bodyPr/>
          <a:lstStyle/>
          <a:p>
            <a:r>
              <a:rPr lang="en-US" altLang="en-US" dirty="0" smtClean="0"/>
              <a:t>FUNZIONALITÀ DEI DBMS:</a:t>
            </a:r>
            <a:br>
              <a:rPr lang="en-US" altLang="en-US" dirty="0" smtClean="0"/>
            </a:br>
            <a:r>
              <a:rPr lang="en-US" altLang="en-US" dirty="0" smtClean="0"/>
              <a:t>MECCANISMI PER IL CONTROLLO DEI DATI</a:t>
            </a:r>
          </a:p>
        </p:txBody>
      </p:sp>
      <p:sp>
        <p:nvSpPr>
          <p:cNvPr id="41987" name="Rectangle 3"/>
          <p:cNvSpPr>
            <a:spLocks noGrp="1" noChangeArrowheads="1"/>
          </p:cNvSpPr>
          <p:nvPr>
            <p:ph type="body" idx="1"/>
          </p:nvPr>
        </p:nvSpPr>
        <p:spPr>
          <a:xfrm>
            <a:off x="487363" y="1196975"/>
            <a:ext cx="8388350" cy="4248150"/>
          </a:xfrm>
        </p:spPr>
        <p:txBody>
          <a:bodyPr/>
          <a:lstStyle/>
          <a:p>
            <a:r>
              <a:rPr lang="en-US" altLang="en-US" sz="1800" smtClean="0"/>
              <a:t>Una caratteristica molto importante dei DBMS è il tipo di meccanismi offerti per garantire le seguenti proprietà di una base di dati: </a:t>
            </a:r>
          </a:p>
          <a:p>
            <a:pPr lvl="1"/>
            <a:r>
              <a:rPr lang="en-US" altLang="en-US" sz="1800" smtClean="0"/>
              <a:t>Integrità, sicurezza e affidabilità.</a:t>
            </a:r>
          </a:p>
          <a:p>
            <a:r>
              <a:rPr lang="en-US" altLang="en-US" sz="1800" smtClean="0"/>
              <a:t>Integrità: mantenimento delle proprietà specificate in modo dochiarativo nello schema (vincoli d’integrità)</a:t>
            </a:r>
          </a:p>
          <a:p>
            <a:r>
              <a:rPr lang="en-US" altLang="en-US" sz="1800" smtClean="0"/>
              <a:t>Sicurezza: protezione dei dati da usi non autorizzati</a:t>
            </a:r>
          </a:p>
          <a:p>
            <a:r>
              <a:rPr lang="en-US" altLang="en-US" sz="1800" smtClean="0"/>
              <a:t>Affidabilità: protezione dei dati da malfunzionamenti hardware o software (fallimenti di transazione, di sistema e disastri) e da interferenze indesiderate dovute all’accesso concorrente ai dati da parte di più utenti.</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85788" y="533400"/>
            <a:ext cx="5680075" cy="319088"/>
          </a:xfrm>
        </p:spPr>
        <p:txBody>
          <a:bodyPr/>
          <a:lstStyle/>
          <a:p>
            <a:r>
              <a:rPr lang="en-US" altLang="en-US" dirty="0" smtClean="0"/>
              <a:t>CONTROLLO DEI DATI: LE TRANSAZIONI</a:t>
            </a:r>
          </a:p>
        </p:txBody>
      </p:sp>
      <p:sp>
        <p:nvSpPr>
          <p:cNvPr id="43011" name="Rectangle 3"/>
          <p:cNvSpPr>
            <a:spLocks noGrp="1" noChangeArrowheads="1"/>
          </p:cNvSpPr>
          <p:nvPr>
            <p:ph type="body" idx="1"/>
          </p:nvPr>
        </p:nvSpPr>
        <p:spPr>
          <a:xfrm>
            <a:off x="558800" y="1196975"/>
            <a:ext cx="8388350" cy="4389438"/>
          </a:xfrm>
        </p:spPr>
        <p:txBody>
          <a:bodyPr/>
          <a:lstStyle/>
          <a:p>
            <a:r>
              <a:rPr lang="en-US" altLang="en-US" sz="1800" i="1" smtClean="0"/>
              <a:t>Definizione</a:t>
            </a:r>
            <a:r>
              <a:rPr lang="en-US" altLang="en-US" sz="1800" smtClean="0"/>
              <a:t>  Una transazione è una sequenza di azioni di lettura e scrittura in memoria permanente e di elaborazioni di dati in memoria temporanea, con le seguenti  proprietà:</a:t>
            </a:r>
          </a:p>
          <a:p>
            <a:pPr lvl="1"/>
            <a:r>
              <a:rPr lang="en-US" altLang="en-US" sz="1800" b="1" smtClean="0"/>
              <a:t>Atomicità</a:t>
            </a:r>
            <a:r>
              <a:rPr lang="en-US" altLang="en-US" sz="1800" smtClean="0"/>
              <a:t>: Le transazioni che terminano prematuramente (aborted transactions) sono trattate dal sistema come se non fossero mai iniziate; pertanto eventuali loro effetti sulla base di dati sono annullati.</a:t>
            </a:r>
          </a:p>
          <a:p>
            <a:pPr lvl="1"/>
            <a:r>
              <a:rPr lang="en-US" altLang="en-US" sz="1800" b="1" smtClean="0"/>
              <a:t>Serializzabilità</a:t>
            </a:r>
            <a:r>
              <a:rPr lang="en-US" altLang="en-US" sz="1800" smtClean="0"/>
              <a:t>: Nel caso di esecuzioni concorrenti di più transazioni, l’effetto complessivo è quello di una esecuzione seriale.</a:t>
            </a:r>
          </a:p>
          <a:p>
            <a:pPr lvl="1"/>
            <a:r>
              <a:rPr lang="en-US" altLang="en-US" sz="1800" b="1" smtClean="0"/>
              <a:t>Persistenza</a:t>
            </a:r>
            <a:r>
              <a:rPr lang="en-US" altLang="en-US" sz="1800" smtClean="0"/>
              <a:t>: Le modifiche sulla base di dati di una transazione terminata normalmente sono permanenti, cioè non sono alterabili da eventuali malfunzionamenti.</a:t>
            </a:r>
          </a:p>
        </p:txBody>
      </p:sp>
      <p:sp>
        <p:nvSpPr>
          <p:cNvPr id="43012" name="Rectangle 4"/>
          <p:cNvSpPr>
            <a:spLocks noChangeArrowheads="1"/>
          </p:cNvSpPr>
          <p:nvPr/>
        </p:nvSpPr>
        <p:spPr bwMode="auto">
          <a:xfrm>
            <a:off x="884238" y="1444625"/>
            <a:ext cx="3651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85788" y="533400"/>
            <a:ext cx="4586287" cy="319088"/>
          </a:xfrm>
        </p:spPr>
        <p:txBody>
          <a:bodyPr/>
          <a:lstStyle/>
          <a:p>
            <a:r>
              <a:rPr lang="en-US" altLang="en-US" dirty="0" smtClean="0"/>
              <a:t>FUNZIONALITÀ DEI DBMS (cont.)</a:t>
            </a:r>
          </a:p>
        </p:txBody>
      </p:sp>
      <p:sp>
        <p:nvSpPr>
          <p:cNvPr id="44035" name="Rectangle 3"/>
          <p:cNvSpPr>
            <a:spLocks noGrp="1" noChangeArrowheads="1"/>
          </p:cNvSpPr>
          <p:nvPr>
            <p:ph type="body" idx="1"/>
          </p:nvPr>
        </p:nvSpPr>
        <p:spPr>
          <a:xfrm>
            <a:off x="487363" y="1196975"/>
            <a:ext cx="8388350" cy="4443413"/>
          </a:xfrm>
        </p:spPr>
        <p:txBody>
          <a:bodyPr/>
          <a:lstStyle/>
          <a:p>
            <a:r>
              <a:rPr lang="en-US" altLang="en-US" sz="1800" smtClean="0"/>
              <a:t>Strumenti per l’amministratore della base di dati</a:t>
            </a:r>
          </a:p>
          <a:p>
            <a:pPr lvl="1"/>
            <a:r>
              <a:rPr lang="en-US" altLang="en-US" sz="1800" smtClean="0"/>
              <a:t>Un linguaggio per la definizione e la modifica degli schemi logico, interno ed esterno.</a:t>
            </a:r>
          </a:p>
          <a:p>
            <a:pPr lvl="1"/>
            <a:r>
              <a:rPr lang="en-US" altLang="en-US" sz="1800" smtClean="0"/>
              <a:t>Strumenti per il controllo e messa a punto del funzionamento del sistema.</a:t>
            </a:r>
          </a:p>
          <a:p>
            <a:pPr lvl="1"/>
            <a:r>
              <a:rPr lang="en-US" altLang="en-US" sz="1800" smtClean="0"/>
              <a:t>Strumenti per stabilire i diritti di accesso ai dati e per ripristinare la base di dati in caso di malfunzionamenti.</a:t>
            </a:r>
          </a:p>
          <a:p>
            <a:r>
              <a:rPr lang="en-US" altLang="en-US" sz="1800" smtClean="0"/>
              <a:t>Strumenti per lo sviluppo delle applicazioni</a:t>
            </a:r>
          </a:p>
          <a:p>
            <a:pPr lvl="1"/>
            <a:r>
              <a:rPr lang="en-US" altLang="en-US" sz="1800" smtClean="0"/>
              <a:t>Produzione di rapporti, grafici, fogli elettronici</a:t>
            </a:r>
          </a:p>
          <a:p>
            <a:pPr lvl="1"/>
            <a:r>
              <a:rPr lang="en-US" altLang="en-US" sz="1800" smtClean="0"/>
              <a:t>Sviluppo di menu,forme, componenti grafici</a:t>
            </a:r>
          </a:p>
        </p:txBody>
      </p:sp>
      <p:sp>
        <p:nvSpPr>
          <p:cNvPr id="44036" name="Rectangle 4"/>
          <p:cNvSpPr>
            <a:spLocks noChangeArrowheads="1"/>
          </p:cNvSpPr>
          <p:nvPr/>
        </p:nvSpPr>
        <p:spPr bwMode="auto">
          <a:xfrm>
            <a:off x="900113" y="1346200"/>
            <a:ext cx="396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endParaRPr lang="it-IT" alt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85788" y="533400"/>
            <a:ext cx="5126037" cy="319088"/>
          </a:xfrm>
        </p:spPr>
        <p:txBody>
          <a:bodyPr/>
          <a:lstStyle/>
          <a:p>
            <a:r>
              <a:rPr lang="it-IT" altLang="en-US" dirty="0" smtClean="0"/>
              <a:t>RIEPILOGO DEI VANTAGGI DEI DBMS</a:t>
            </a:r>
          </a:p>
        </p:txBody>
      </p:sp>
      <p:sp>
        <p:nvSpPr>
          <p:cNvPr id="45059" name="Rectangle 3"/>
          <p:cNvSpPr>
            <a:spLocks noGrp="1" noChangeArrowheads="1"/>
          </p:cNvSpPr>
          <p:nvPr>
            <p:ph type="body" idx="1"/>
          </p:nvPr>
        </p:nvSpPr>
        <p:spPr>
          <a:xfrm>
            <a:off x="487363" y="1196975"/>
            <a:ext cx="8388350" cy="4438650"/>
          </a:xfrm>
        </p:spPr>
        <p:txBody>
          <a:bodyPr/>
          <a:lstStyle/>
          <a:p>
            <a:r>
              <a:rPr lang="en-US" altLang="en-US" sz="1800" smtClean="0"/>
              <a:t>Indipendenza dei dati</a:t>
            </a:r>
          </a:p>
          <a:p>
            <a:r>
              <a:rPr lang="en-US" altLang="en-US" sz="1800" smtClean="0"/>
              <a:t>Recupero efficiente dei dati </a:t>
            </a:r>
          </a:p>
          <a:p>
            <a:r>
              <a:rPr lang="en-US" altLang="en-US" sz="1800" smtClean="0"/>
              <a:t>Integrità e sicurezza dei dati</a:t>
            </a:r>
          </a:p>
          <a:p>
            <a:r>
              <a:rPr lang="en-US" altLang="en-US" sz="1800" smtClean="0"/>
              <a:t>Accessi interattivi, concorrenti e protetti dai malfunzionamenti  </a:t>
            </a:r>
          </a:p>
          <a:p>
            <a:r>
              <a:rPr lang="en-US" altLang="en-US" sz="1800" smtClean="0"/>
              <a:t>Amministrazione dei dati</a:t>
            </a:r>
          </a:p>
          <a:p>
            <a:r>
              <a:rPr lang="en-US" altLang="en-US" sz="1800" smtClean="0"/>
              <a:t>Riduzione dei tempi di sviluppo delle applicazioni </a:t>
            </a:r>
          </a:p>
          <a:p>
            <a:r>
              <a:rPr lang="en-US" altLang="en-US" sz="1800" smtClean="0"/>
              <a:t>La riduzione dei costi della tecnologia e i possibili tipi di DBMS disponibili sul mercato facilitano la loro diffusione.</a:t>
            </a:r>
            <a:endParaRPr lang="it-IT" altLang="en-US" sz="18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85788" y="533400"/>
            <a:ext cx="3152775" cy="319088"/>
          </a:xfrm>
        </p:spPr>
        <p:txBody>
          <a:bodyPr/>
          <a:lstStyle/>
          <a:p>
            <a:r>
              <a:rPr lang="en-US" altLang="en-US" dirty="0" smtClean="0"/>
              <a:t>SVANTAGGI DEI DBMS</a:t>
            </a:r>
          </a:p>
        </p:txBody>
      </p:sp>
      <p:sp>
        <p:nvSpPr>
          <p:cNvPr id="46083" name="Rectangle 3"/>
          <p:cNvSpPr>
            <a:spLocks noGrp="1" noChangeArrowheads="1"/>
          </p:cNvSpPr>
          <p:nvPr>
            <p:ph type="body" idx="1"/>
          </p:nvPr>
        </p:nvSpPr>
        <p:spPr>
          <a:xfrm>
            <a:off x="558800" y="1052513"/>
            <a:ext cx="8388350" cy="1657890"/>
          </a:xfrm>
        </p:spPr>
        <p:txBody>
          <a:bodyPr/>
          <a:lstStyle/>
          <a:p>
            <a:r>
              <a:rPr lang="en-US" altLang="en-US" sz="1800" dirty="0" smtClean="0"/>
              <a:t>Prima di </a:t>
            </a:r>
            <a:r>
              <a:rPr lang="en-US" altLang="en-US" sz="1800" dirty="0" err="1" smtClean="0"/>
              <a:t>caricare</a:t>
            </a:r>
            <a:r>
              <a:rPr lang="en-US" altLang="en-US" sz="1800" dirty="0" smtClean="0"/>
              <a:t> </a:t>
            </a:r>
            <a:r>
              <a:rPr lang="en-US" altLang="en-US" sz="1800" dirty="0" err="1" smtClean="0"/>
              <a:t>i</a:t>
            </a:r>
            <a:r>
              <a:rPr lang="en-US" altLang="en-US" sz="1800" dirty="0" smtClean="0"/>
              <a:t> </a:t>
            </a:r>
            <a:r>
              <a:rPr lang="en-US" altLang="en-US" sz="1800" dirty="0" err="1" smtClean="0"/>
              <a:t>dati</a:t>
            </a:r>
            <a:r>
              <a:rPr lang="en-US" altLang="en-US" sz="1800" dirty="0" smtClean="0"/>
              <a:t> è </a:t>
            </a:r>
            <a:r>
              <a:rPr lang="en-US" altLang="en-US" sz="1800" dirty="0" err="1" smtClean="0"/>
              <a:t>necessario</a:t>
            </a:r>
            <a:r>
              <a:rPr lang="en-US" altLang="en-US" sz="1800" dirty="0" smtClean="0"/>
              <a:t> </a:t>
            </a:r>
            <a:r>
              <a:rPr lang="en-US" altLang="en-US" sz="1800" dirty="0" err="1" smtClean="0"/>
              <a:t>definire</a:t>
            </a:r>
            <a:r>
              <a:rPr lang="en-US" altLang="en-US" sz="1800" dirty="0" smtClean="0"/>
              <a:t> </a:t>
            </a:r>
            <a:r>
              <a:rPr lang="en-US" altLang="en-US" sz="1800" dirty="0" err="1" smtClean="0"/>
              <a:t>uno</a:t>
            </a:r>
            <a:r>
              <a:rPr lang="en-US" altLang="en-US" sz="1800" smtClean="0"/>
              <a:t> schema</a:t>
            </a:r>
            <a:endParaRPr lang="en-US" altLang="en-US" sz="1800" dirty="0" smtClean="0"/>
          </a:p>
          <a:p>
            <a:r>
              <a:rPr lang="en-US" altLang="en-US" sz="1800" dirty="0" err="1" smtClean="0"/>
              <a:t>Possono</a:t>
            </a:r>
            <a:r>
              <a:rPr lang="en-US" altLang="en-US" sz="1800" dirty="0" smtClean="0"/>
              <a:t> </a:t>
            </a:r>
            <a:r>
              <a:rPr lang="en-US" altLang="en-US" sz="1800" dirty="0" err="1" smtClean="0"/>
              <a:t>essere</a:t>
            </a:r>
            <a:r>
              <a:rPr lang="en-US" altLang="en-US" sz="1800" dirty="0" smtClean="0"/>
              <a:t> </a:t>
            </a:r>
            <a:r>
              <a:rPr lang="en-US" altLang="en-US" sz="1800" dirty="0" err="1" smtClean="0"/>
              <a:t>costosi</a:t>
            </a:r>
            <a:r>
              <a:rPr lang="en-US" altLang="en-US" sz="1800" dirty="0" smtClean="0"/>
              <a:t> e </a:t>
            </a:r>
            <a:r>
              <a:rPr lang="en-US" altLang="en-US" sz="1800" dirty="0" err="1" smtClean="0"/>
              <a:t>complessi</a:t>
            </a:r>
            <a:r>
              <a:rPr lang="en-US" altLang="en-US" sz="1800" dirty="0" smtClean="0"/>
              <a:t> da </a:t>
            </a:r>
            <a:r>
              <a:rPr lang="en-US" altLang="en-US" sz="1800" dirty="0" err="1" smtClean="0"/>
              <a:t>installare</a:t>
            </a:r>
            <a:r>
              <a:rPr lang="en-US" altLang="en-US" sz="1800" dirty="0" smtClean="0"/>
              <a:t> e </a:t>
            </a:r>
            <a:r>
              <a:rPr lang="en-US" altLang="en-US" sz="1800" dirty="0" err="1" smtClean="0"/>
              <a:t>mantenere</a:t>
            </a:r>
            <a:r>
              <a:rPr lang="en-US" altLang="en-US" sz="1800" dirty="0" smtClean="0"/>
              <a:t> in </a:t>
            </a:r>
            <a:r>
              <a:rPr lang="en-US" altLang="en-US" sz="1800" dirty="0" err="1" smtClean="0"/>
              <a:t>esercizi</a:t>
            </a:r>
            <a:endParaRPr lang="en-US" altLang="en-US" sz="1800" dirty="0" smtClean="0"/>
          </a:p>
          <a:p>
            <a:r>
              <a:rPr lang="en-US" altLang="en-US" sz="1800" dirty="0" err="1" smtClean="0"/>
              <a:t>Possono</a:t>
            </a:r>
            <a:r>
              <a:rPr lang="en-US" altLang="en-US" sz="1800" dirty="0" smtClean="0"/>
              <a:t> </a:t>
            </a:r>
            <a:r>
              <a:rPr lang="en-US" altLang="en-US" sz="1800" dirty="0" err="1" smtClean="0"/>
              <a:t>gestire</a:t>
            </a:r>
            <a:r>
              <a:rPr lang="en-US" altLang="en-US" sz="1800" dirty="0" smtClean="0"/>
              <a:t> solo </a:t>
            </a:r>
            <a:r>
              <a:rPr lang="en-US" altLang="en-US" sz="1800" dirty="0" err="1" smtClean="0"/>
              <a:t>dati</a:t>
            </a:r>
            <a:r>
              <a:rPr lang="en-US" altLang="en-US" sz="1800" dirty="0" smtClean="0"/>
              <a:t> </a:t>
            </a:r>
            <a:r>
              <a:rPr lang="en-US" altLang="en-US" sz="1800" dirty="0" err="1" smtClean="0"/>
              <a:t>strutturati</a:t>
            </a:r>
            <a:r>
              <a:rPr lang="en-US" altLang="en-US" sz="1800" dirty="0" smtClean="0"/>
              <a:t> e </a:t>
            </a:r>
            <a:r>
              <a:rPr lang="en-US" altLang="en-US" sz="1800" dirty="0" err="1" smtClean="0"/>
              <a:t>omogenei</a:t>
            </a:r>
            <a:r>
              <a:rPr lang="en-US" altLang="en-US" sz="18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85788" y="533400"/>
            <a:ext cx="5119991" cy="322139"/>
          </a:xfrm>
        </p:spPr>
        <p:txBody>
          <a:bodyPr/>
          <a:lstStyle/>
          <a:p>
            <a:r>
              <a:rPr lang="en-US" altLang="en-US" dirty="0" smtClean="0"/>
              <a:t>ASPETTI TRATTATI IN ALTRI CORSI</a:t>
            </a:r>
            <a:endParaRPr lang="en-US" altLang="en-US" dirty="0" smtClean="0"/>
          </a:p>
        </p:txBody>
      </p:sp>
      <p:sp>
        <p:nvSpPr>
          <p:cNvPr id="6147" name="Rectangle 3"/>
          <p:cNvSpPr>
            <a:spLocks noGrp="1" noChangeArrowheads="1"/>
          </p:cNvSpPr>
          <p:nvPr>
            <p:ph type="body" idx="1"/>
          </p:nvPr>
        </p:nvSpPr>
        <p:spPr>
          <a:xfrm>
            <a:off x="457200" y="1296988"/>
            <a:ext cx="8388350" cy="2765885"/>
          </a:xfrm>
        </p:spPr>
        <p:txBody>
          <a:bodyPr/>
          <a:lstStyle/>
          <a:p>
            <a:pPr>
              <a:lnSpc>
                <a:spcPct val="110000"/>
              </a:lnSpc>
            </a:pPr>
            <a:r>
              <a:rPr lang="en-US" altLang="en-US" sz="1800" dirty="0" err="1" smtClean="0"/>
              <a:t>Sperimentazione</a:t>
            </a:r>
            <a:r>
              <a:rPr lang="en-US" altLang="en-US" sz="1800" dirty="0" smtClean="0"/>
              <a:t>: </a:t>
            </a:r>
            <a:r>
              <a:rPr lang="en-US" altLang="en-US" sz="1800" dirty="0" err="1" smtClean="0"/>
              <a:t>Laboratorio</a:t>
            </a:r>
            <a:r>
              <a:rPr lang="en-US" altLang="en-US" sz="1800" dirty="0" smtClean="0"/>
              <a:t> </a:t>
            </a:r>
            <a:r>
              <a:rPr lang="en-US" altLang="en-US" sz="1800" dirty="0" smtClean="0"/>
              <a:t>di </a:t>
            </a:r>
            <a:r>
              <a:rPr lang="en-US" altLang="en-US" sz="1800" dirty="0" err="1" smtClean="0"/>
              <a:t>Basi</a:t>
            </a:r>
            <a:r>
              <a:rPr lang="en-US" altLang="en-US" sz="1800" dirty="0" smtClean="0"/>
              <a:t> di </a:t>
            </a:r>
            <a:r>
              <a:rPr lang="en-US" altLang="en-US" sz="1800" dirty="0" err="1" smtClean="0"/>
              <a:t>dati</a:t>
            </a:r>
            <a:endParaRPr lang="en-US" altLang="en-US" sz="1800" dirty="0" smtClean="0"/>
          </a:p>
          <a:p>
            <a:pPr>
              <a:lnSpc>
                <a:spcPct val="110000"/>
              </a:lnSpc>
            </a:pPr>
            <a:r>
              <a:rPr lang="en-US" altLang="en-US" sz="1800" dirty="0" err="1" smtClean="0"/>
              <a:t>Approfondimento</a:t>
            </a:r>
            <a:r>
              <a:rPr lang="en-US" altLang="en-US" sz="1800" dirty="0" smtClean="0"/>
              <a:t> di </a:t>
            </a:r>
            <a:r>
              <a:rPr lang="en-US" altLang="en-US" sz="1800" dirty="0" err="1" smtClean="0"/>
              <a:t>architetture</a:t>
            </a:r>
            <a:r>
              <a:rPr lang="en-US" altLang="en-US" sz="1800" dirty="0" smtClean="0"/>
              <a:t> e </a:t>
            </a:r>
            <a:r>
              <a:rPr lang="en-US" altLang="en-US" sz="1800" dirty="0" err="1" smtClean="0"/>
              <a:t>algoritmi</a:t>
            </a:r>
            <a:r>
              <a:rPr lang="en-US" altLang="en-US" sz="1800" dirty="0" smtClean="0"/>
              <a:t> per SGBD</a:t>
            </a:r>
          </a:p>
          <a:p>
            <a:pPr>
              <a:lnSpc>
                <a:spcPct val="110000"/>
              </a:lnSpc>
            </a:pPr>
            <a:r>
              <a:rPr lang="en-US" altLang="en-US" sz="1800" dirty="0" err="1" smtClean="0"/>
              <a:t>Sistemi</a:t>
            </a:r>
            <a:r>
              <a:rPr lang="en-US" altLang="en-US" sz="1800" dirty="0" smtClean="0"/>
              <a:t> per </a:t>
            </a:r>
            <a:r>
              <a:rPr lang="en-US" altLang="en-US" sz="1800" dirty="0" err="1" smtClean="0"/>
              <a:t>il</a:t>
            </a:r>
            <a:r>
              <a:rPr lang="en-US" altLang="en-US" sz="1800" dirty="0" smtClean="0"/>
              <a:t> </a:t>
            </a:r>
            <a:r>
              <a:rPr lang="en-US" altLang="en-US" sz="1800" dirty="0" err="1" smtClean="0"/>
              <a:t>supporto</a:t>
            </a:r>
            <a:r>
              <a:rPr lang="en-US" altLang="en-US" sz="1800" dirty="0" smtClean="0"/>
              <a:t> </a:t>
            </a:r>
            <a:r>
              <a:rPr lang="en-US" altLang="en-US" sz="1800" dirty="0" err="1" smtClean="0"/>
              <a:t>alle</a:t>
            </a:r>
            <a:r>
              <a:rPr lang="en-US" altLang="en-US" sz="1800" dirty="0" smtClean="0"/>
              <a:t> </a:t>
            </a:r>
            <a:r>
              <a:rPr lang="en-US" altLang="en-US" sz="1800" dirty="0" err="1" smtClean="0"/>
              <a:t>decisioni</a:t>
            </a:r>
            <a:r>
              <a:rPr lang="en-US" altLang="en-US" sz="1800" dirty="0" smtClean="0"/>
              <a:t>, business intelligence, data warehousing, data mining, big data</a:t>
            </a:r>
            <a:endParaRPr lang="en-US" altLang="en-US" sz="1800" dirty="0" smtClean="0"/>
          </a:p>
          <a:p>
            <a:pPr>
              <a:lnSpc>
                <a:spcPct val="110000"/>
              </a:lnSpc>
            </a:pPr>
            <a:r>
              <a:rPr lang="en-US" altLang="en-US" sz="1800" dirty="0" smtClean="0"/>
              <a:t>Information retrieval</a:t>
            </a:r>
            <a:endParaRPr lang="en-US" altLang="en-US" sz="1800" dirty="0" smtClean="0"/>
          </a:p>
          <a:p>
            <a:pPr>
              <a:lnSpc>
                <a:spcPct val="110000"/>
              </a:lnSpc>
            </a:pPr>
            <a:endParaRPr lang="en-US" alt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r>
              <a:rPr lang="it-IT" altLang="en-US" smtClean="0"/>
              <a:t>IMPORTANZA DELL'AREA BASI DI DATI (BD) </a:t>
            </a:r>
          </a:p>
        </p:txBody>
      </p:sp>
      <p:sp>
        <p:nvSpPr>
          <p:cNvPr id="7171" name="Rectangle 5"/>
          <p:cNvSpPr>
            <a:spLocks noGrp="1" noChangeArrowheads="1"/>
          </p:cNvSpPr>
          <p:nvPr>
            <p:ph type="body" idx="1"/>
          </p:nvPr>
        </p:nvSpPr>
        <p:spPr>
          <a:xfrm>
            <a:off x="558800" y="1052513"/>
            <a:ext cx="8388350" cy="2628900"/>
          </a:xfrm>
        </p:spPr>
        <p:txBody>
          <a:bodyPr/>
          <a:lstStyle/>
          <a:p>
            <a:r>
              <a:rPr lang="it-IT" altLang="en-US" sz="1800" smtClean="0"/>
              <a:t>Riguarda applicazioni di grande interesse e diffusione;</a:t>
            </a:r>
          </a:p>
          <a:p>
            <a:r>
              <a:rPr lang="it-IT" altLang="en-US" sz="1800" smtClean="0"/>
              <a:t>Area di sintesi di competenze (linguaggi, ingegneria del software, intelligenza artificiale, algoritmi, strutture dati, reti)</a:t>
            </a:r>
          </a:p>
          <a:p>
            <a:r>
              <a:rPr lang="it-IT" altLang="en-US" sz="1800" smtClean="0"/>
              <a:t>Presenta aspetti modellistici, ingegneristici, teorici</a:t>
            </a:r>
          </a:p>
          <a:p>
            <a:r>
              <a:rPr lang="it-IT" altLang="en-US" sz="1800" smtClean="0"/>
              <a:t>Pone interessanti problemi di ricerca</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6"/>
          <p:cNvSpPr>
            <a:spLocks noGrp="1" noChangeArrowheads="1"/>
          </p:cNvSpPr>
          <p:nvPr>
            <p:ph type="title"/>
          </p:nvPr>
        </p:nvSpPr>
        <p:spPr/>
        <p:txBody>
          <a:bodyPr/>
          <a:lstStyle/>
          <a:p>
            <a:r>
              <a:rPr lang="it-IT" altLang="en-US" smtClean="0"/>
              <a:t>ESEMPIO DI BASE DI DATI</a:t>
            </a:r>
          </a:p>
        </p:txBody>
      </p:sp>
      <p:graphicFrame>
        <p:nvGraphicFramePr>
          <p:cNvPr id="25" name="Table 24"/>
          <p:cNvGraphicFramePr>
            <a:graphicFrameLocks noGrp="1"/>
          </p:cNvGraphicFramePr>
          <p:nvPr/>
        </p:nvGraphicFramePr>
        <p:xfrm>
          <a:off x="1379538" y="1500188"/>
          <a:ext cx="7586662" cy="1382713"/>
        </p:xfrm>
        <a:graphic>
          <a:graphicData uri="http://schemas.openxmlformats.org/drawingml/2006/table">
            <a:tbl>
              <a:tblPr firstRow="1">
                <a:tableStyleId>{073A0DAA-6AF3-43AB-8588-CEC1D06C72B9}</a:tableStyleId>
              </a:tblPr>
              <a:tblGrid>
                <a:gridCol w="1500087">
                  <a:extLst>
                    <a:ext uri="{9D8B030D-6E8A-4147-A177-3AD203B41FA5}">
                      <a16:colId xmlns:a16="http://schemas.microsoft.com/office/drawing/2014/main" val="20000"/>
                    </a:ext>
                  </a:extLst>
                </a:gridCol>
                <a:gridCol w="1571520">
                  <a:extLst>
                    <a:ext uri="{9D8B030D-6E8A-4147-A177-3AD203B41FA5}">
                      <a16:colId xmlns:a16="http://schemas.microsoft.com/office/drawing/2014/main" val="20001"/>
                    </a:ext>
                  </a:extLst>
                </a:gridCol>
                <a:gridCol w="4515055">
                  <a:extLst>
                    <a:ext uri="{9D8B030D-6E8A-4147-A177-3AD203B41FA5}">
                      <a16:colId xmlns:a16="http://schemas.microsoft.com/office/drawing/2014/main" val="20002"/>
                    </a:ext>
                  </a:extLst>
                </a:gridCol>
              </a:tblGrid>
              <a:tr h="371138">
                <a:tc>
                  <a:txBody>
                    <a:bodyPr/>
                    <a:lstStyle/>
                    <a:p>
                      <a:r>
                        <a:rPr lang="en-US" sz="1800" dirty="0" err="1" smtClean="0"/>
                        <a:t>Titolo</a:t>
                      </a:r>
                      <a:endParaRPr lang="it-IT" sz="1800" dirty="0"/>
                    </a:p>
                  </a:txBody>
                  <a:tcPr marL="91433" marR="91433" marT="45757" marB="45757"/>
                </a:tc>
                <a:tc>
                  <a:txBody>
                    <a:bodyPr/>
                    <a:lstStyle/>
                    <a:p>
                      <a:r>
                        <a:rPr lang="en-US" sz="1800" dirty="0" err="1" smtClean="0"/>
                        <a:t>Codice</a:t>
                      </a:r>
                      <a:endParaRPr lang="it-IT" sz="1800" dirty="0"/>
                    </a:p>
                  </a:txBody>
                  <a:tcPr marL="91433" marR="91433" marT="45757" marB="45757"/>
                </a:tc>
                <a:tc>
                  <a:txBody>
                    <a:bodyPr/>
                    <a:lstStyle/>
                    <a:p>
                      <a:r>
                        <a:rPr lang="en-US" sz="1800" dirty="0" smtClean="0"/>
                        <a:t>Syllabus</a:t>
                      </a:r>
                      <a:endParaRPr lang="it-IT" sz="1800" dirty="0"/>
                    </a:p>
                  </a:txBody>
                  <a:tcPr marL="91433" marR="91433" marT="45757" marB="45757"/>
                </a:tc>
                <a:extLst>
                  <a:ext uri="{0D108BD9-81ED-4DB2-BD59-A6C34878D82A}">
                    <a16:rowId xmlns:a16="http://schemas.microsoft.com/office/drawing/2014/main" val="10000"/>
                  </a:ext>
                </a:extLst>
              </a:tr>
              <a:tr h="371138">
                <a:tc>
                  <a:txBody>
                    <a:bodyPr/>
                    <a:lstStyle/>
                    <a:p>
                      <a:r>
                        <a:rPr lang="en-US" sz="1800" dirty="0" err="1" smtClean="0"/>
                        <a:t>Basi</a:t>
                      </a:r>
                      <a:r>
                        <a:rPr lang="en-US" sz="1800" dirty="0" smtClean="0"/>
                        <a:t> </a:t>
                      </a:r>
                      <a:r>
                        <a:rPr lang="en-US" sz="1800" dirty="0" err="1" smtClean="0"/>
                        <a:t>di</a:t>
                      </a:r>
                      <a:r>
                        <a:rPr lang="en-US" sz="1800" dirty="0" smtClean="0"/>
                        <a:t> </a:t>
                      </a:r>
                      <a:r>
                        <a:rPr lang="en-US" sz="1800" dirty="0" err="1" smtClean="0"/>
                        <a:t>Dati</a:t>
                      </a:r>
                      <a:endParaRPr lang="it-IT" sz="1800" dirty="0"/>
                    </a:p>
                  </a:txBody>
                  <a:tcPr marL="91433" marR="91433" marT="45757" marB="45757"/>
                </a:tc>
                <a:tc>
                  <a:txBody>
                    <a:bodyPr/>
                    <a:lstStyle/>
                    <a:p>
                      <a:r>
                        <a:rPr lang="en-US" sz="1800" dirty="0" smtClean="0"/>
                        <a:t>AA024</a:t>
                      </a:r>
                      <a:endParaRPr lang="it-IT" sz="1800" dirty="0"/>
                    </a:p>
                  </a:txBody>
                  <a:tcPr marL="91433" marR="91433" marT="45757" marB="45757"/>
                </a:tc>
                <a:tc>
                  <a:txBody>
                    <a:bodyPr/>
                    <a:lstStyle/>
                    <a:p>
                      <a:r>
                        <a:rPr lang="en-US" sz="1800" dirty="0" err="1" smtClean="0"/>
                        <a:t>Progettazione</a:t>
                      </a:r>
                      <a:r>
                        <a:rPr lang="en-US" sz="1800" baseline="0" dirty="0" smtClean="0"/>
                        <a:t> e </a:t>
                      </a:r>
                      <a:r>
                        <a:rPr lang="en-US" sz="1800" baseline="0" dirty="0" err="1" smtClean="0"/>
                        <a:t>interrogazione</a:t>
                      </a:r>
                      <a:r>
                        <a:rPr lang="en-US" sz="1800" baseline="0" dirty="0" smtClean="0"/>
                        <a:t>…</a:t>
                      </a:r>
                      <a:endParaRPr lang="it-IT" sz="1800" dirty="0"/>
                    </a:p>
                  </a:txBody>
                  <a:tcPr marL="91433" marR="91433" marT="45757" marB="45757"/>
                </a:tc>
                <a:extLst>
                  <a:ext uri="{0D108BD9-81ED-4DB2-BD59-A6C34878D82A}">
                    <a16:rowId xmlns:a16="http://schemas.microsoft.com/office/drawing/2014/main" val="10001"/>
                  </a:ext>
                </a:extLst>
              </a:tr>
              <a:tr h="640437">
                <a:tc>
                  <a:txBody>
                    <a:bodyPr/>
                    <a:lstStyle/>
                    <a:p>
                      <a:r>
                        <a:rPr lang="en-US" sz="1800" dirty="0" err="1" smtClean="0"/>
                        <a:t>Reti</a:t>
                      </a:r>
                      <a:r>
                        <a:rPr lang="en-US" sz="1800" dirty="0" smtClean="0"/>
                        <a:t> </a:t>
                      </a:r>
                      <a:r>
                        <a:rPr lang="en-US" sz="1800" dirty="0" err="1" smtClean="0"/>
                        <a:t>di</a:t>
                      </a:r>
                      <a:r>
                        <a:rPr lang="en-US" sz="1800" dirty="0" smtClean="0"/>
                        <a:t> Calc.</a:t>
                      </a:r>
                      <a:endParaRPr lang="it-IT" sz="1800" dirty="0"/>
                    </a:p>
                  </a:txBody>
                  <a:tcPr marL="91433" marR="91433" marT="45757" marB="45757"/>
                </a:tc>
                <a:tc>
                  <a:txBody>
                    <a:bodyPr/>
                    <a:lstStyle/>
                    <a:p>
                      <a:r>
                        <a:rPr lang="en-US" sz="1800" dirty="0" smtClean="0"/>
                        <a:t>AA019</a:t>
                      </a:r>
                      <a:endParaRPr lang="it-IT" sz="1800" dirty="0"/>
                    </a:p>
                  </a:txBody>
                  <a:tcPr marL="91433" marR="91433" marT="45757" marB="45757"/>
                </a:tc>
                <a:tc>
                  <a:txBody>
                    <a:bodyPr/>
                    <a:lstStyle/>
                    <a:p>
                      <a:r>
                        <a:rPr lang="en-US" sz="1800" dirty="0" err="1" smtClean="0"/>
                        <a:t>Realizzazione</a:t>
                      </a:r>
                      <a:r>
                        <a:rPr lang="en-US" sz="1800" dirty="0" smtClean="0"/>
                        <a:t> e </a:t>
                      </a:r>
                      <a:r>
                        <a:rPr lang="en-US" sz="1800" dirty="0" err="1" smtClean="0"/>
                        <a:t>uso</a:t>
                      </a:r>
                      <a:r>
                        <a:rPr lang="en-US" sz="1800" dirty="0" smtClean="0"/>
                        <a:t> </a:t>
                      </a:r>
                      <a:r>
                        <a:rPr lang="en-US" sz="1800" dirty="0" err="1" smtClean="0"/>
                        <a:t>di</a:t>
                      </a:r>
                      <a:r>
                        <a:rPr lang="en-US" sz="1800" dirty="0" smtClean="0"/>
                        <a:t> </a:t>
                      </a:r>
                      <a:r>
                        <a:rPr lang="en-US" sz="1800" dirty="0" err="1" smtClean="0"/>
                        <a:t>reti</a:t>
                      </a:r>
                      <a:r>
                        <a:rPr lang="en-US" sz="1800" dirty="0" smtClean="0"/>
                        <a:t> –</a:t>
                      </a:r>
                      <a:r>
                        <a:rPr lang="en-US" sz="1800" baseline="0" dirty="0" smtClean="0"/>
                        <a:t> </a:t>
                      </a:r>
                      <a:r>
                        <a:rPr lang="en-US" sz="1800" baseline="0" dirty="0" err="1" smtClean="0"/>
                        <a:t>procollo</a:t>
                      </a:r>
                      <a:r>
                        <a:rPr lang="en-US" sz="1800" baseline="0" dirty="0" smtClean="0"/>
                        <a:t> TCP</a:t>
                      </a:r>
                      <a:endParaRPr lang="it-IT" sz="1800" dirty="0"/>
                    </a:p>
                  </a:txBody>
                  <a:tcPr marL="91433" marR="91433" marT="45757" marB="45757"/>
                </a:tc>
                <a:extLst>
                  <a:ext uri="{0D108BD9-81ED-4DB2-BD59-A6C34878D82A}">
                    <a16:rowId xmlns:a16="http://schemas.microsoft.com/office/drawing/2014/main" val="10002"/>
                  </a:ext>
                </a:extLst>
              </a:tr>
            </a:tbl>
          </a:graphicData>
        </a:graphic>
      </p:graphicFrame>
      <p:sp>
        <p:nvSpPr>
          <p:cNvPr id="8213" name="TextBox 25"/>
          <p:cNvSpPr txBox="1">
            <a:spLocks noChangeArrowheads="1"/>
          </p:cNvSpPr>
          <p:nvPr/>
        </p:nvSpPr>
        <p:spPr bwMode="auto">
          <a:xfrm>
            <a:off x="450850" y="1071563"/>
            <a:ext cx="12128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r>
              <a:rPr lang="en-US" altLang="en-US" sz="2400"/>
              <a:t>Materie</a:t>
            </a:r>
            <a:endParaRPr lang="it-IT" altLang="en-US" sz="2400"/>
          </a:p>
        </p:txBody>
      </p:sp>
      <p:graphicFrame>
        <p:nvGraphicFramePr>
          <p:cNvPr id="27" name="Table 26"/>
          <p:cNvGraphicFramePr>
            <a:graphicFrameLocks noGrp="1"/>
          </p:cNvGraphicFramePr>
          <p:nvPr/>
        </p:nvGraphicFramePr>
        <p:xfrm>
          <a:off x="1450975" y="3517900"/>
          <a:ext cx="5429251" cy="1482724"/>
        </p:xfrm>
        <a:graphic>
          <a:graphicData uri="http://schemas.openxmlformats.org/drawingml/2006/table">
            <a:tbl>
              <a:tblPr firstRow="1">
                <a:tableStyleId>{073A0DAA-6AF3-43AB-8588-CEC1D06C72B9}</a:tableStyleId>
              </a:tblPr>
              <a:tblGrid>
                <a:gridCol w="1357313">
                  <a:extLst>
                    <a:ext uri="{9D8B030D-6E8A-4147-A177-3AD203B41FA5}">
                      <a16:colId xmlns:a16="http://schemas.microsoft.com/office/drawing/2014/main" val="20000"/>
                    </a:ext>
                  </a:extLst>
                </a:gridCol>
                <a:gridCol w="816404">
                  <a:extLst>
                    <a:ext uri="{9D8B030D-6E8A-4147-A177-3AD203B41FA5}">
                      <a16:colId xmlns:a16="http://schemas.microsoft.com/office/drawing/2014/main" val="20001"/>
                    </a:ext>
                  </a:extLst>
                </a:gridCol>
                <a:gridCol w="755221">
                  <a:extLst>
                    <a:ext uri="{9D8B030D-6E8A-4147-A177-3AD203B41FA5}">
                      <a16:colId xmlns:a16="http://schemas.microsoft.com/office/drawing/2014/main" val="20002"/>
                    </a:ext>
                  </a:extLst>
                </a:gridCol>
                <a:gridCol w="2500313">
                  <a:extLst>
                    <a:ext uri="{9D8B030D-6E8A-4147-A177-3AD203B41FA5}">
                      <a16:colId xmlns:a16="http://schemas.microsoft.com/office/drawing/2014/main" val="20003"/>
                    </a:ext>
                  </a:extLst>
                </a:gridCol>
              </a:tblGrid>
              <a:tr h="370681">
                <a:tc>
                  <a:txBody>
                    <a:bodyPr/>
                    <a:lstStyle/>
                    <a:p>
                      <a:r>
                        <a:rPr lang="en-US" sz="1800" dirty="0" err="1" smtClean="0"/>
                        <a:t>Materia</a:t>
                      </a:r>
                      <a:endParaRPr lang="it-IT" sz="1800" dirty="0"/>
                    </a:p>
                  </a:txBody>
                  <a:tcPr marL="91439" marR="91439" marT="45700" marB="45700"/>
                </a:tc>
                <a:tc>
                  <a:txBody>
                    <a:bodyPr/>
                    <a:lstStyle/>
                    <a:p>
                      <a:r>
                        <a:rPr lang="en-US" sz="1800" dirty="0" smtClean="0"/>
                        <a:t>AA</a:t>
                      </a:r>
                      <a:endParaRPr lang="it-IT" sz="1800" dirty="0"/>
                    </a:p>
                  </a:txBody>
                  <a:tcPr marL="91439" marR="91439" marT="45700" marB="45700"/>
                </a:tc>
                <a:tc>
                  <a:txBody>
                    <a:bodyPr/>
                    <a:lstStyle/>
                    <a:p>
                      <a:r>
                        <a:rPr lang="en-US" sz="1800" dirty="0" err="1" smtClean="0"/>
                        <a:t>Sem</a:t>
                      </a:r>
                      <a:endParaRPr lang="it-IT" sz="1800" dirty="0"/>
                    </a:p>
                  </a:txBody>
                  <a:tcPr marL="91439" marR="91439" marT="45700" marB="45700"/>
                </a:tc>
                <a:tc>
                  <a:txBody>
                    <a:bodyPr/>
                    <a:lstStyle/>
                    <a:p>
                      <a:r>
                        <a:rPr lang="en-US" sz="1800" dirty="0" err="1" smtClean="0"/>
                        <a:t>Titolare</a:t>
                      </a:r>
                      <a:endParaRPr lang="it-IT" sz="1800" dirty="0"/>
                    </a:p>
                  </a:txBody>
                  <a:tcPr marL="91439" marR="91439" marT="45700" marB="45700"/>
                </a:tc>
                <a:extLst>
                  <a:ext uri="{0D108BD9-81ED-4DB2-BD59-A6C34878D82A}">
                    <a16:rowId xmlns:a16="http://schemas.microsoft.com/office/drawing/2014/main" val="10000"/>
                  </a:ext>
                </a:extLst>
              </a:tr>
              <a:tr h="370681">
                <a:tc>
                  <a:txBody>
                    <a:bodyPr/>
                    <a:lstStyle/>
                    <a:p>
                      <a:r>
                        <a:rPr lang="en-US" sz="1800" dirty="0" smtClean="0"/>
                        <a:t>AA024</a:t>
                      </a:r>
                      <a:endParaRPr lang="it-IT" sz="1800" dirty="0"/>
                    </a:p>
                  </a:txBody>
                  <a:tcPr marL="91439" marR="91439" marT="45700" marB="45700"/>
                </a:tc>
                <a:tc>
                  <a:txBody>
                    <a:bodyPr/>
                    <a:lstStyle/>
                    <a:p>
                      <a:r>
                        <a:rPr lang="en-US" sz="1800" dirty="0" smtClean="0"/>
                        <a:t>2007</a:t>
                      </a:r>
                      <a:endParaRPr lang="it-IT" sz="1800" dirty="0"/>
                    </a:p>
                  </a:txBody>
                  <a:tcPr marL="91439" marR="91439" marT="45700" marB="45700"/>
                </a:tc>
                <a:tc>
                  <a:txBody>
                    <a:bodyPr/>
                    <a:lstStyle/>
                    <a:p>
                      <a:r>
                        <a:rPr lang="en-US" sz="1800" dirty="0" smtClean="0"/>
                        <a:t>1</a:t>
                      </a:r>
                      <a:endParaRPr lang="it-IT" sz="1800" dirty="0"/>
                    </a:p>
                  </a:txBody>
                  <a:tcPr marL="91439" marR="91439" marT="45700" marB="45700"/>
                </a:tc>
                <a:tc>
                  <a:txBody>
                    <a:bodyPr/>
                    <a:lstStyle/>
                    <a:p>
                      <a:r>
                        <a:rPr lang="en-US" sz="1800" dirty="0" smtClean="0"/>
                        <a:t>Albano</a:t>
                      </a:r>
                      <a:endParaRPr lang="it-IT" sz="1800" dirty="0"/>
                    </a:p>
                  </a:txBody>
                  <a:tcPr marL="91439" marR="91439" marT="45700" marB="45700"/>
                </a:tc>
                <a:extLst>
                  <a:ext uri="{0D108BD9-81ED-4DB2-BD59-A6C34878D82A}">
                    <a16:rowId xmlns:a16="http://schemas.microsoft.com/office/drawing/2014/main" val="10001"/>
                  </a:ext>
                </a:extLst>
              </a:tr>
              <a:tr h="370681">
                <a:tc>
                  <a:txBody>
                    <a:bodyPr/>
                    <a:lstStyle/>
                    <a:p>
                      <a:r>
                        <a:rPr lang="en-US" sz="1800" dirty="0" smtClean="0"/>
                        <a:t>AA024</a:t>
                      </a:r>
                      <a:endParaRPr lang="it-IT" sz="1800" dirty="0"/>
                    </a:p>
                  </a:txBody>
                  <a:tcPr marL="91439" marR="91439" marT="45700" marB="45700"/>
                </a:tc>
                <a:tc>
                  <a:txBody>
                    <a:bodyPr/>
                    <a:lstStyle/>
                    <a:p>
                      <a:r>
                        <a:rPr lang="en-US" sz="1800" dirty="0" smtClean="0"/>
                        <a:t>2007</a:t>
                      </a:r>
                      <a:endParaRPr lang="it-IT" sz="1800" dirty="0"/>
                    </a:p>
                  </a:txBody>
                  <a:tcPr marL="91439" marR="91439" marT="45700" marB="45700"/>
                </a:tc>
                <a:tc>
                  <a:txBody>
                    <a:bodyPr/>
                    <a:lstStyle/>
                    <a:p>
                      <a:r>
                        <a:rPr lang="en-US" sz="1800" dirty="0" smtClean="0"/>
                        <a:t>1</a:t>
                      </a:r>
                      <a:endParaRPr lang="it-IT" sz="1800" dirty="0"/>
                    </a:p>
                  </a:txBody>
                  <a:tcPr marL="91439" marR="91439" marT="45700" marB="45700"/>
                </a:tc>
                <a:tc>
                  <a:txBody>
                    <a:bodyPr/>
                    <a:lstStyle/>
                    <a:p>
                      <a:r>
                        <a:rPr lang="en-US" sz="1800" dirty="0" smtClean="0"/>
                        <a:t>Ghelli</a:t>
                      </a:r>
                      <a:endParaRPr lang="it-IT" sz="1800" dirty="0"/>
                    </a:p>
                  </a:txBody>
                  <a:tcPr marL="91439" marR="91439" marT="45700" marB="45700"/>
                </a:tc>
                <a:extLst>
                  <a:ext uri="{0D108BD9-81ED-4DB2-BD59-A6C34878D82A}">
                    <a16:rowId xmlns:a16="http://schemas.microsoft.com/office/drawing/2014/main" val="10002"/>
                  </a:ext>
                </a:extLst>
              </a:tr>
              <a:tr h="370681">
                <a:tc>
                  <a:txBody>
                    <a:bodyPr/>
                    <a:lstStyle/>
                    <a:p>
                      <a:r>
                        <a:rPr lang="en-US" sz="1800" dirty="0" smtClean="0"/>
                        <a:t>AA019</a:t>
                      </a:r>
                      <a:endParaRPr lang="it-IT" sz="1800" dirty="0"/>
                    </a:p>
                  </a:txBody>
                  <a:tcPr marL="91439" marR="91439" marT="45700" marB="45700"/>
                </a:tc>
                <a:tc>
                  <a:txBody>
                    <a:bodyPr/>
                    <a:lstStyle/>
                    <a:p>
                      <a:r>
                        <a:rPr lang="en-US" sz="1800" dirty="0" smtClean="0"/>
                        <a:t>2007</a:t>
                      </a:r>
                      <a:endParaRPr lang="it-IT" sz="1800" dirty="0"/>
                    </a:p>
                  </a:txBody>
                  <a:tcPr marL="91439" marR="91439" marT="45700" marB="45700"/>
                </a:tc>
                <a:tc>
                  <a:txBody>
                    <a:bodyPr/>
                    <a:lstStyle/>
                    <a:p>
                      <a:r>
                        <a:rPr lang="en-US" sz="1800" dirty="0" smtClean="0"/>
                        <a:t>1</a:t>
                      </a:r>
                      <a:endParaRPr lang="it-IT" sz="1800" dirty="0"/>
                    </a:p>
                  </a:txBody>
                  <a:tcPr marL="91439" marR="91439" marT="45700" marB="45700"/>
                </a:tc>
                <a:tc>
                  <a:txBody>
                    <a:bodyPr/>
                    <a:lstStyle/>
                    <a:p>
                      <a:r>
                        <a:rPr lang="en-US" sz="1800" dirty="0" err="1" smtClean="0"/>
                        <a:t>Brogi</a:t>
                      </a:r>
                      <a:endParaRPr lang="it-IT" sz="1800" dirty="0"/>
                    </a:p>
                  </a:txBody>
                  <a:tcPr marL="91439" marR="91439" marT="45700" marB="45700"/>
                </a:tc>
                <a:extLst>
                  <a:ext uri="{0D108BD9-81ED-4DB2-BD59-A6C34878D82A}">
                    <a16:rowId xmlns:a16="http://schemas.microsoft.com/office/drawing/2014/main" val="10003"/>
                  </a:ext>
                </a:extLst>
              </a:tr>
            </a:tbl>
          </a:graphicData>
        </a:graphic>
      </p:graphicFrame>
      <p:sp>
        <p:nvSpPr>
          <p:cNvPr id="8241" name="TextBox 27"/>
          <p:cNvSpPr txBox="1">
            <a:spLocks noChangeArrowheads="1"/>
          </p:cNvSpPr>
          <p:nvPr/>
        </p:nvSpPr>
        <p:spPr bwMode="auto">
          <a:xfrm>
            <a:off x="522288" y="3163888"/>
            <a:ext cx="9048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lnSpc>
                <a:spcPct val="90000"/>
              </a:lnSpc>
              <a:spcBef>
                <a:spcPct val="0"/>
              </a:spcBef>
              <a:spcAft>
                <a:spcPct val="0"/>
              </a:spcAft>
              <a:defRPr>
                <a:solidFill>
                  <a:schemeClr val="tx1"/>
                </a:solidFill>
                <a:latin typeface="Helvetica" panose="020B0604020202020204" pitchFamily="34" charset="0"/>
              </a:defRPr>
            </a:lvl6pPr>
            <a:lvl7pPr marL="2971800" indent="-228600" eaLnBrk="0" fontAlgn="base" hangingPunct="0">
              <a:lnSpc>
                <a:spcPct val="90000"/>
              </a:lnSpc>
              <a:spcBef>
                <a:spcPct val="0"/>
              </a:spcBef>
              <a:spcAft>
                <a:spcPct val="0"/>
              </a:spcAft>
              <a:defRPr>
                <a:solidFill>
                  <a:schemeClr val="tx1"/>
                </a:solidFill>
                <a:latin typeface="Helvetica" panose="020B0604020202020204" pitchFamily="34" charset="0"/>
              </a:defRPr>
            </a:lvl7pPr>
            <a:lvl8pPr marL="3429000" indent="-228600" eaLnBrk="0" fontAlgn="base" hangingPunct="0">
              <a:lnSpc>
                <a:spcPct val="90000"/>
              </a:lnSpc>
              <a:spcBef>
                <a:spcPct val="0"/>
              </a:spcBef>
              <a:spcAft>
                <a:spcPct val="0"/>
              </a:spcAft>
              <a:defRPr>
                <a:solidFill>
                  <a:schemeClr val="tx1"/>
                </a:solidFill>
                <a:latin typeface="Helvetica" panose="020B0604020202020204" pitchFamily="34" charset="0"/>
              </a:defRPr>
            </a:lvl8pPr>
            <a:lvl9pPr marL="3886200" indent="-228600" eaLnBrk="0" fontAlgn="base" hangingPunct="0">
              <a:lnSpc>
                <a:spcPct val="90000"/>
              </a:lnSpc>
              <a:spcBef>
                <a:spcPct val="0"/>
              </a:spcBef>
              <a:spcAft>
                <a:spcPct val="0"/>
              </a:spcAft>
              <a:defRPr>
                <a:solidFill>
                  <a:schemeClr val="tx1"/>
                </a:solidFill>
                <a:latin typeface="Helvetica" panose="020B0604020202020204" pitchFamily="34" charset="0"/>
              </a:defRPr>
            </a:lvl9pPr>
          </a:lstStyle>
          <a:p>
            <a:r>
              <a:rPr lang="en-US" altLang="en-US" sz="2400"/>
              <a:t>Corsi</a:t>
            </a:r>
            <a:endParaRPr lang="it-IT" alt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585788" y="533400"/>
            <a:ext cx="8139112" cy="322263"/>
          </a:xfrm>
        </p:spPr>
        <p:txBody>
          <a:bodyPr/>
          <a:lstStyle/>
          <a:p>
            <a:r>
              <a:rPr lang="it-IT" altLang="en-US" smtClean="0"/>
              <a:t>COSTRUZIONE DI UNA BASE DI DATI: FIGURE COINVOLTE</a:t>
            </a:r>
          </a:p>
        </p:txBody>
      </p:sp>
      <p:sp>
        <p:nvSpPr>
          <p:cNvPr id="9219" name="Rectangle 5"/>
          <p:cNvSpPr>
            <a:spLocks noGrp="1" noChangeArrowheads="1"/>
          </p:cNvSpPr>
          <p:nvPr>
            <p:ph type="body" idx="1"/>
          </p:nvPr>
        </p:nvSpPr>
        <p:spPr>
          <a:xfrm>
            <a:off x="558800" y="1052513"/>
            <a:ext cx="8388350" cy="4954587"/>
          </a:xfrm>
        </p:spPr>
        <p:txBody>
          <a:bodyPr/>
          <a:lstStyle/>
          <a:p>
            <a:r>
              <a:rPr lang="it-IT" altLang="en-US" sz="1800" smtClean="0"/>
              <a:t>Committente</a:t>
            </a:r>
          </a:p>
          <a:p>
            <a:pPr lvl="1"/>
            <a:r>
              <a:rPr lang="en-US" altLang="en-US" sz="1800" smtClean="0"/>
              <a:t>Dirigente</a:t>
            </a:r>
          </a:p>
          <a:p>
            <a:pPr lvl="1"/>
            <a:r>
              <a:rPr lang="en-US" altLang="en-US" sz="1800" smtClean="0"/>
              <a:t>Operatore</a:t>
            </a:r>
            <a:endParaRPr lang="it-IT" altLang="en-US" sz="1800" smtClean="0"/>
          </a:p>
          <a:p>
            <a:r>
              <a:rPr lang="it-IT" altLang="en-US" sz="1800" smtClean="0"/>
              <a:t>Fornitore</a:t>
            </a:r>
          </a:p>
          <a:p>
            <a:pPr lvl="1"/>
            <a:r>
              <a:rPr lang="it-IT" altLang="en-US" sz="1800" smtClean="0"/>
              <a:t>Direttore del progetto</a:t>
            </a:r>
          </a:p>
          <a:p>
            <a:pPr lvl="1"/>
            <a:r>
              <a:rPr lang="it-IT" altLang="en-US" sz="1800" smtClean="0"/>
              <a:t>Analista</a:t>
            </a:r>
          </a:p>
          <a:p>
            <a:pPr lvl="1"/>
            <a:r>
              <a:rPr lang="it-IT" altLang="en-US" sz="1800" smtClean="0"/>
              <a:t>Progettista di BD</a:t>
            </a:r>
          </a:p>
          <a:p>
            <a:pPr lvl="1"/>
            <a:r>
              <a:rPr lang="it-IT" altLang="en-US" sz="1800" smtClean="0"/>
              <a:t>Programmatore di applicazioni che usano BD</a:t>
            </a:r>
          </a:p>
          <a:p>
            <a:r>
              <a:rPr lang="it-IT" altLang="en-US" sz="1800" smtClean="0"/>
              <a:t>Manutenzione e messa a punto della BD - Gestione del DBMS</a:t>
            </a:r>
          </a:p>
          <a:p>
            <a:pPr lvl="1"/>
            <a:r>
              <a:rPr lang="it-IT" altLang="en-US" sz="1800" smtClean="0"/>
              <a:t>Amministratore del DBMS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p:txBody>
          <a:bodyPr/>
          <a:lstStyle/>
          <a:p>
            <a:r>
              <a:rPr lang="en-US" altLang="en-US" smtClean="0"/>
              <a:t>COME SI PROCEDE</a:t>
            </a:r>
          </a:p>
        </p:txBody>
      </p:sp>
      <p:sp>
        <p:nvSpPr>
          <p:cNvPr id="10243" name="Rectangle 5"/>
          <p:cNvSpPr>
            <a:spLocks noGrp="1" noChangeArrowheads="1"/>
          </p:cNvSpPr>
          <p:nvPr>
            <p:ph type="body" idx="1"/>
          </p:nvPr>
        </p:nvSpPr>
        <p:spPr>
          <a:xfrm>
            <a:off x="558800" y="1052513"/>
            <a:ext cx="8388350" cy="2686050"/>
          </a:xfrm>
        </p:spPr>
        <p:txBody>
          <a:bodyPr/>
          <a:lstStyle/>
          <a:p>
            <a:r>
              <a:rPr lang="en-US" altLang="en-US" sz="1800" smtClean="0"/>
              <a:t>L’attenzione sarà sulle basi di dati (BD) di supporto ai sistemi informativi di organizzazioni</a:t>
            </a:r>
          </a:p>
          <a:p>
            <a:pPr lvl="1"/>
            <a:r>
              <a:rPr lang="en-US" altLang="en-US" sz="1800" smtClean="0"/>
              <a:t>Quali sono le funzionalità dei DBMS </a:t>
            </a:r>
          </a:p>
          <a:p>
            <a:pPr lvl="1"/>
            <a:r>
              <a:rPr lang="en-US" altLang="en-US" sz="1800" smtClean="0"/>
              <a:t>Quali  informazioni  si  rappresentano</a:t>
            </a:r>
          </a:p>
          <a:p>
            <a:pPr lvl="1"/>
            <a:r>
              <a:rPr lang="en-US" altLang="en-US" sz="1800" smtClean="0"/>
              <a:t>Come si modellano</a:t>
            </a:r>
          </a:p>
          <a:p>
            <a:pPr lvl="1"/>
            <a:r>
              <a:rPr lang="en-US" altLang="en-US" sz="1800" smtClean="0"/>
              <a:t>Come si trattano  con i DBMS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Blank Presentatio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triangl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triangl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Helvetica"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2507</TotalTime>
  <Words>2178</Words>
  <Application>Microsoft Office PowerPoint</Application>
  <PresentationFormat>Personalizzato</PresentationFormat>
  <Paragraphs>281</Paragraphs>
  <Slides>45</Slides>
  <Notes>43</Notes>
  <HiddenSlides>6</HiddenSlides>
  <MMClips>0</MMClips>
  <ScaleCrop>false</ScaleCrop>
  <HeadingPairs>
    <vt:vector size="10" baseType="variant">
      <vt:variant>
        <vt:lpstr>Caratteri utilizzati</vt:lpstr>
      </vt:variant>
      <vt:variant>
        <vt:i4>9</vt:i4>
      </vt:variant>
      <vt:variant>
        <vt:lpstr>Tema</vt:lpstr>
      </vt:variant>
      <vt:variant>
        <vt:i4>1</vt:i4>
      </vt:variant>
      <vt:variant>
        <vt:lpstr>Server OLE incorporati</vt:lpstr>
      </vt:variant>
      <vt:variant>
        <vt:i4>1</vt:i4>
      </vt:variant>
      <vt:variant>
        <vt:lpstr>Titoli diapositive</vt:lpstr>
      </vt:variant>
      <vt:variant>
        <vt:i4>45</vt:i4>
      </vt:variant>
      <vt:variant>
        <vt:lpstr>Presentazioni personalizzate</vt:lpstr>
      </vt:variant>
      <vt:variant>
        <vt:i4>1</vt:i4>
      </vt:variant>
    </vt:vector>
  </HeadingPairs>
  <TitlesOfParts>
    <vt:vector size="57" baseType="lpstr">
      <vt:lpstr>Helvetica</vt:lpstr>
      <vt:lpstr>Arial</vt:lpstr>
      <vt:lpstr>Comic Sans MS</vt:lpstr>
      <vt:lpstr>Times</vt:lpstr>
      <vt:lpstr>Avant Garde</vt:lpstr>
      <vt:lpstr>MS PGothic</vt:lpstr>
      <vt:lpstr>Times New Roman</vt:lpstr>
      <vt:lpstr>Courier</vt:lpstr>
      <vt:lpstr>Wingdings</vt:lpstr>
      <vt:lpstr>Blank Presentation</vt:lpstr>
      <vt:lpstr>Documento di Microsoft Word</vt:lpstr>
      <vt:lpstr>Basi di dati</vt:lpstr>
      <vt:lpstr>OBIETTIVI DEL CORSO</vt:lpstr>
      <vt:lpstr>TESTO DI RIFERIMENTO</vt:lpstr>
      <vt:lpstr>MODALITÀ DI ESAME</vt:lpstr>
      <vt:lpstr>ASPETTI TRATTATI IN ALTRI CORSI</vt:lpstr>
      <vt:lpstr>IMPORTANZA DELL'AREA BASI DI DATI (BD) </vt:lpstr>
      <vt:lpstr>ESEMPIO DI BASE DI DATI</vt:lpstr>
      <vt:lpstr>COSTRUZIONE DI UNA BASE DI DATI: FIGURE COINVOLTE</vt:lpstr>
      <vt:lpstr>COME SI PROCEDE</vt:lpstr>
      <vt:lpstr>SISTEMI INFORMATIVI</vt:lpstr>
      <vt:lpstr>ESEMPI DI SISTEMI INFORMATIVI</vt:lpstr>
      <vt:lpstr>ESEMPI DI SISTEMI INFORMATIVI</vt:lpstr>
      <vt:lpstr>SISTEMA INFORMATIVO NELLE ORGANIZZAZIONI</vt:lpstr>
      <vt:lpstr>SISTEMI INFORMATICI</vt:lpstr>
      <vt:lpstr>SISTEMA INFORMATICO NELLE ORGANIZZAZIONI</vt:lpstr>
      <vt:lpstr>COMPONENTI DI UN SISTEMA INFORMATICO</vt:lpstr>
      <vt:lpstr>CLASSIFICAZIONE DEI SISTEMI INFORMATICI</vt:lpstr>
      <vt:lpstr>SISTEMI INFORMATICI OPERATIVI </vt:lpstr>
      <vt:lpstr>SISTEMA INFORMATICO OPERATIVO (cont.)</vt:lpstr>
      <vt:lpstr>ELABORAZIONI SU BD: OLTP (On-Line Transaction Processing)</vt:lpstr>
      <vt:lpstr>SISTEMI INFORMATICI DIREZIONALI</vt:lpstr>
      <vt:lpstr>SISTEMA INFORMATICO DIREZIONALE</vt:lpstr>
      <vt:lpstr>ELABORAZIONI SU DW: OLAP (On-Line Analytical Processing)</vt:lpstr>
      <vt:lpstr>DIFFERENZE TRA OLTP E OLAP</vt:lpstr>
      <vt:lpstr>ESEMPI DI RESOCONTI PER DIRIGENTI</vt:lpstr>
      <vt:lpstr>ANALISI DEI DATI: REQUISITI</vt:lpstr>
      <vt:lpstr>BIG DATA</vt:lpstr>
      <vt:lpstr>SISTEMI PER BASI DI DATI  (DATA BASE MANAGEMENT SYSTEMS - DBMS)</vt:lpstr>
      <vt:lpstr>ARCHITETTURA DEI DBMS CENTRALIZZATI</vt:lpstr>
      <vt:lpstr>LE BASI DI DATI GESTITE DAI DBMS</vt:lpstr>
      <vt:lpstr>CARATTERISTICHE DEI DATI GESTITI DAI DBMS</vt:lpstr>
      <vt:lpstr>UN ESEMPIO DI SESSIONE CON UN DBMS RELAZIONALE</vt:lpstr>
      <vt:lpstr>UN ESEMPIO DI SESSIONE (cont)</vt:lpstr>
      <vt:lpstr>FUNZIONALITÀ DEI DBMS</vt:lpstr>
      <vt:lpstr>LINGUAGGIO PER LA DEFINIZIONE DELLA BASE DI DATI (DDL)</vt:lpstr>
      <vt:lpstr>LIVELLO LOGICO</vt:lpstr>
      <vt:lpstr>LIVELLO FISICO</vt:lpstr>
      <vt:lpstr>LIVELLO VISTA LOGICA</vt:lpstr>
      <vt:lpstr>LINGUAGGIO PER LA DEFINIZIONE DELLA BD (cont.)</vt:lpstr>
      <vt:lpstr>FUNZIONALITÀ DEI DBMS: LINGUAGGI PER L’USO DEI DATI</vt:lpstr>
      <vt:lpstr>FUNZIONALITÀ DEI DBMS: MECCANISMI PER IL CONTROLLO DEI DATI</vt:lpstr>
      <vt:lpstr>CONTROLLO DEI DATI: LE TRANSAZIONI</vt:lpstr>
      <vt:lpstr>FUNZIONALITÀ DEI DBMS (cont.)</vt:lpstr>
      <vt:lpstr>RIEPILOGO DEI VANTAGGI DEI DBMS</vt:lpstr>
      <vt:lpstr>SVANTAGGI DEI DBMS</vt:lpstr>
      <vt:lpstr>giorgio</vt:lpstr>
    </vt:vector>
  </TitlesOfParts>
  <Company>Dipartimento di informatica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OBIETTIVI DEL CORSO</dc:title>
  <dc:creator>Antonio Albano</dc:creator>
  <cp:lastModifiedBy>Giorgio Ghelli</cp:lastModifiedBy>
  <cp:revision>90</cp:revision>
  <cp:lastPrinted>2002-09-29T22:11:16Z</cp:lastPrinted>
  <dcterms:created xsi:type="dcterms:W3CDTF">1998-09-28T11:48:16Z</dcterms:created>
  <dcterms:modified xsi:type="dcterms:W3CDTF">2017-02-21T09:29:04Z</dcterms:modified>
</cp:coreProperties>
</file>