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 autoCompressPictures="0">
  <p:sldMasterIdLst>
    <p:sldMasterId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 showOutlineIcons="0">
    <p:restoredLeft sz="15664" autoAdjust="0"/>
    <p:restoredTop sz="94667" autoAdjust="0"/>
  </p:normalViewPr>
  <p:slideViewPr>
    <p:cSldViewPr snapToObjects="1">
      <p:cViewPr>
        <p:scale>
          <a:sx n="100" d="100"/>
          <a:sy n="100" d="100"/>
        </p:scale>
        <p:origin x="-1120" y="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4" d="100"/>
          <a:sy n="74" d="100"/>
        </p:scale>
        <p:origin x="-2616" y="-10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viewProps" Target="viewProps.xml"/><Relationship Id="rId31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3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152B1-BE64-4245-8FEB-BD8B12868A2B}" type="datetime1">
              <a:rPr/>
              <a:pPr/>
              <a:t>5/9/09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B2208-33CB-B647-A95A-BB5D376CB8D3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D87AD-2167-A94C-922D-F0AD74F8E335}" type="datetime1">
              <a:rPr/>
              <a:pPr/>
              <a:t>5/9/09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93912-B7AD-D84F-9879-5F4DDFEC6C38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93912-B7AD-D84F-9879-5F4DDFEC6C38}" type="slidenum">
              <a:rPr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93912-B7AD-D84F-9879-5F4DDFEC6C38}" type="slidenum">
              <a:rPr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93912-B7AD-D84F-9879-5F4DDFEC6C38}" type="slidenum">
              <a:rPr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93912-B7AD-D84F-9879-5F4DDFEC6C38}" type="slidenum">
              <a:rPr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93912-B7AD-D84F-9879-5F4DDFEC6C38}" type="slidenum">
              <a:rPr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87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E52DA16-F86F-2A47-98BE-FE68154F997F}" type="datetime1">
              <a:rPr/>
              <a:pPr/>
              <a:t>5/9/09</a:t>
            </a:fld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/>
              <a:t>Analisi delle duplicazioni segmentali nel genoma umano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AF2B4D-6B12-4EDF-87BB-2B55CECB6611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0B26AA-CC0B-A145-BA4D-9D5DCC05EC15}" type="datetime1">
              <a:rPr/>
              <a:pPr/>
              <a:t>5/9/09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Analisi delle duplicazioni segmentali nel genoma umano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3506F2-23D5-B547-BE65-F20617185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3F4900-D63D-8542-93F4-41FE470BED81}" type="datetime1">
              <a:rPr/>
              <a:pPr/>
              <a:t>5/9/09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Analisi delle duplicazioni segmentali nel genoma umano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3506F2-23D5-B547-BE65-F20617185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D83260-9F83-3846-B14D-BA803E6D4304}" type="datetime1">
              <a:rPr/>
              <a:pPr/>
              <a:t>5/9/09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Analisi delle duplicazioni segmentali nel genoma umano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3506F2-23D5-B547-BE65-F20617185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552C27-EE8E-A747-AF32-75CD48DDF5A1}" type="datetime1">
              <a:rPr/>
              <a:pPr/>
              <a:t>5/9/09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/>
              <a:t>Analisi delle duplicazioni segmentali nel genoma umano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1505E1-E93E-D047-9A2A-2156E5A6FC3C}" type="datetime1">
              <a:rPr/>
              <a:pPr/>
              <a:t>5/9/09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Analisi delle duplicazioni segmentali nel genoma umano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3506F2-23D5-B547-BE65-F20617185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D797C7-E7EC-2144-A892-941F4509D91C}" type="datetime1">
              <a:rPr/>
              <a:pPr/>
              <a:t>5/9/09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Analisi delle duplicazioni segmentali nel genoma umano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3506F2-23D5-B547-BE65-F20617185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66ED78-B0C8-224A-B76A-36D39E33B8FD}" type="datetime1">
              <a:rPr/>
              <a:pPr/>
              <a:t>5/9/09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Analisi delle duplicazioni segmentali nel genoma umano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3506F2-23D5-B547-BE65-F20617185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A96C9C-1972-6342-9DB9-45E2D15F343D}" type="datetime1">
              <a:rPr/>
              <a:pPr/>
              <a:t>5/9/09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Analisi delle duplicazioni segmentali nel genoma umano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3506F2-23D5-B547-BE65-F20617185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522839-6419-CE4D-82CC-0ACE945C7853}" type="datetime1">
              <a:rPr/>
              <a:pPr/>
              <a:t>5/9/09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Analisi delle duplicazioni segmentali nel genoma umano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AA4977-6D35-1949-9596-6B9E766A63E8}" type="datetime1">
              <a:rPr/>
              <a:pPr/>
              <a:t>5/9/09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Analisi delle duplicazioni segmentali nel genoma umano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3506F2-23D5-B547-BE65-F20617185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7FA404F-34A6-8F46-8794-6DB7DEF89395}" type="datetime1">
              <a:rPr/>
              <a:pPr/>
              <a:t>5/9/09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Analisi delle duplicazioni segmentali nel genoma umano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3506F2-23D5-B547-BE65-F20617185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dirty="0" err="1" smtClean="0"/>
              <a:t>Danilo</a:t>
            </a:r>
            <a:r>
              <a:rPr lang="en-US" dirty="0" smtClean="0"/>
              <a:t> </a:t>
            </a:r>
            <a:r>
              <a:rPr lang="en-US" dirty="0" err="1" smtClean="0"/>
              <a:t>Cimino</a:t>
            </a:r>
            <a:endParaRPr lang="en-US" dirty="0" smtClean="0"/>
          </a:p>
          <a:p>
            <a:r>
              <a:rPr lang="en-US" dirty="0" err="1" smtClean="0"/>
              <a:t>Corso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Bioinformatica</a:t>
            </a:r>
            <a:r>
              <a:rPr lang="en-US" dirty="0" smtClean="0"/>
              <a:t> </a:t>
            </a:r>
          </a:p>
          <a:p>
            <a:r>
              <a:rPr lang="en-US" dirty="0" smtClean="0"/>
              <a:t>A/A 2008/2009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838200"/>
            <a:ext cx="8077200" cy="2514600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Analisi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delle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duplicazioni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segmentali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nel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genoma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umano</a:t>
            </a:r>
            <a:endParaRPr lang="en-US" sz="4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sz="3000" smtClean="0"/>
              <a:t>Definizioni utili (3)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algn="ctr">
              <a:buNone/>
            </a:pPr>
            <a:r>
              <a:rPr lang="en-US" sz="2000" b="1" smtClean="0">
                <a:latin typeface="+mn-lt"/>
                <a:ea typeface="+mn-ea"/>
                <a:cs typeface="+mn-cs"/>
              </a:rPr>
              <a:t>Osservazione importante </a:t>
            </a:r>
          </a:p>
          <a:p>
            <a:pPr>
              <a:buNone/>
            </a:pPr>
            <a:r>
              <a:rPr lang="en-US" sz="1800" b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Siano date: </a:t>
            </a:r>
          </a:p>
          <a:p>
            <a:r>
              <a:rPr lang="en-US" sz="1800"/>
              <a:t>D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ue stringhe </a:t>
            </a:r>
            <a:r>
              <a:rPr lang="en-US" sz="180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X</a:t>
            </a:r>
            <a:r>
              <a:rPr lang="en-US"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</a:t>
            </a:r>
            <a:r>
              <a:rPr lang="en-US" sz="180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Y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tali che:</a:t>
            </a:r>
          </a:p>
          <a:p>
            <a:pPr lvl="1"/>
            <a:r>
              <a:rPr lang="en-US" sz="1400" smtClean="0">
                <a:latin typeface="Times New Roman"/>
                <a:ea typeface="+mn-ea"/>
                <a:cs typeface="Times New Roman"/>
              </a:rPr>
              <a:t>X</a:t>
            </a:r>
            <a:r>
              <a:rPr lang="en-US" sz="1400" smtClean="0">
                <a:ea typeface="+mn-ea"/>
                <a:cs typeface="+mn-cs"/>
              </a:rPr>
              <a:t> e’ non ambigua (ha almeno una copia dei caratteri dell’alfabeto);</a:t>
            </a:r>
          </a:p>
          <a:p>
            <a:pPr lvl="1"/>
            <a:r>
              <a:rPr lang="en-US" sz="1400" smtClean="0">
                <a:ea typeface="+mn-ea"/>
                <a:cs typeface="+mn-cs"/>
              </a:rPr>
              <a:t>Tutti i caratteri in </a:t>
            </a:r>
            <a:r>
              <a:rPr lang="en-US" sz="1400" smtClean="0">
                <a:latin typeface="Times New Roman"/>
                <a:ea typeface="+mn-ea"/>
                <a:cs typeface="Times New Roman"/>
              </a:rPr>
              <a:t>Y</a:t>
            </a:r>
            <a:r>
              <a:rPr lang="en-US" sz="1400" smtClean="0">
                <a:ea typeface="+mn-ea"/>
                <a:cs typeface="+mn-cs"/>
              </a:rPr>
              <a:t> sono presenti in </a:t>
            </a:r>
            <a:r>
              <a:rPr lang="en-US" sz="1400" smtClean="0">
                <a:latin typeface="Times New Roman"/>
                <a:ea typeface="+mn-ea"/>
                <a:cs typeface="Times New Roman"/>
              </a:rPr>
              <a:t>X</a:t>
            </a:r>
            <a:r>
              <a:rPr lang="en-US" sz="1400" smtClean="0">
                <a:ea typeface="+mn-ea"/>
                <a:cs typeface="+mn-cs"/>
              </a:rPr>
              <a:t>.</a:t>
            </a:r>
          </a:p>
          <a:p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 </a:t>
            </a:r>
            <a:r>
              <a:rPr lang="en-US"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serie di duplicate operations che costruiscono </a:t>
            </a:r>
            <a:r>
              <a:rPr lang="en-US" sz="180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Y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partire da </a:t>
            </a:r>
            <a:r>
              <a:rPr lang="en-US" sz="180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X</a:t>
            </a:r>
            <a:r>
              <a:rPr lang="en-US"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buNone/>
            </a:pPr>
            <a:r>
              <a:rPr lang="en-US" sz="1800" b="1" smtClean="0"/>
              <a:t>Allora:</a:t>
            </a:r>
          </a:p>
          <a:p>
            <a:pPr>
              <a:buNone/>
            </a:pP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Le sottostringhe di </a:t>
            </a:r>
            <a:r>
              <a:rPr lang="en-US" sz="180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X</a:t>
            </a:r>
            <a:r>
              <a:rPr lang="en-US"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che vengono duplicate durante la costruzione di </a:t>
            </a:r>
            <a:r>
              <a:rPr lang="en-US" sz="180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Y</a:t>
            </a:r>
            <a:r>
              <a:rPr lang="en-US"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appaiono in </a:t>
            </a:r>
            <a:r>
              <a:rPr lang="en-US" sz="180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Y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come </a:t>
            </a:r>
            <a:r>
              <a:rPr lang="en-US"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sottosequenze </a:t>
            </a:r>
            <a:r>
              <a:rPr lang="en-US" sz="1800" u="sng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mutuamente non </a:t>
            </a:r>
            <a:r>
              <a:rPr lang="en-US" sz="1800" u="sng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sovrapposte</a:t>
            </a:r>
            <a:r>
              <a: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0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en-US" sz="2000" b="1" smtClean="0">
                <a:latin typeface="+mn-lt"/>
                <a:ea typeface="+mn-ea"/>
                <a:cs typeface="+mn-cs"/>
              </a:rPr>
              <a:t>Formalizzazione:</a:t>
            </a:r>
            <a:endParaRPr lang="en-US" sz="1000" b="1" smtClean="0"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000" smtClean="0"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000" smtClean="0"/>
          </a:p>
          <a:p>
            <a:pPr>
              <a:buNone/>
            </a:pPr>
            <a:endParaRPr lang="en-US" sz="1000" smtClean="0"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000" smtClean="0"/>
          </a:p>
          <a:p>
            <a:pPr>
              <a:buNone/>
            </a:pPr>
            <a:endParaRPr lang="en-US" sz="1000" smtClean="0"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000" smtClean="0"/>
          </a:p>
          <a:p>
            <a:pPr algn="ctr">
              <a:buNone/>
            </a:pPr>
            <a:endParaRPr lang="en-US" sz="1800" b="1" i="1" smtClean="0"/>
          </a:p>
          <a:p>
            <a:pPr algn="ctr">
              <a:buNone/>
            </a:pPr>
            <a:r>
              <a:rPr lang="en-US" sz="1800" b="1" smtClean="0"/>
              <a:t>Ogni sequenza di duplicate operations per costruire </a:t>
            </a:r>
            <a:r>
              <a:rPr lang="en-US" sz="1800" b="1" smtClean="0">
                <a:latin typeface="Times New Roman"/>
                <a:cs typeface="Times New Roman"/>
              </a:rPr>
              <a:t>Y</a:t>
            </a:r>
            <a:r>
              <a:rPr lang="en-US" sz="1800" b="1" smtClean="0"/>
              <a:t> da </a:t>
            </a:r>
            <a:r>
              <a:rPr lang="en-US" sz="1800" b="1" smtClean="0">
                <a:latin typeface="Times New Roman"/>
                <a:cs typeface="Times New Roman"/>
              </a:rPr>
              <a:t>X</a:t>
            </a:r>
            <a:r>
              <a:rPr lang="en-US" sz="1800" b="1" smtClean="0"/>
              <a:t> corrisponde</a:t>
            </a:r>
          </a:p>
          <a:p>
            <a:pPr algn="ctr">
              <a:buNone/>
            </a:pPr>
            <a:r>
              <a:rPr lang="en-US" sz="1800" b="1" smtClean="0"/>
              <a:t>ad un feasible set… la cui cardinalita’ e’ la duplication distance!!!</a:t>
            </a:r>
            <a:endParaRPr lang="en-US" sz="1800" b="1" smtClean="0"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91000"/>
            <a:ext cx="8229600" cy="1200329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effectLst>
            <a:glow rad="139700">
              <a:schemeClr val="tx1">
                <a:alpha val="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i="1" smtClean="0"/>
              <a:t>Feasible set di sottosequenze</a:t>
            </a:r>
            <a:r>
              <a:rPr lang="en-US" b="1" smtClean="0"/>
              <a:t>: </a:t>
            </a:r>
            <a:r>
              <a:rPr lang="en-US" smtClean="0">
                <a:latin typeface="Times New Roman"/>
                <a:cs typeface="Times New Roman"/>
              </a:rPr>
              <a:t>F</a:t>
            </a:r>
            <a:r>
              <a:rPr lang="en-US" smtClean="0"/>
              <a:t>={</a:t>
            </a:r>
            <a:r>
              <a:rPr lang="en-US" i="1" smtClean="0">
                <a:latin typeface="Times New Roman"/>
                <a:cs typeface="Times New Roman"/>
              </a:rPr>
              <a:t>a</a:t>
            </a:r>
            <a:r>
              <a:rPr lang="en-US" sz="1000" smtClean="0"/>
              <a:t>1</a:t>
            </a:r>
            <a:r>
              <a:rPr lang="en-US" smtClean="0"/>
              <a:t>…</a:t>
            </a:r>
            <a:r>
              <a:rPr lang="en-US" i="1" smtClean="0">
                <a:latin typeface="Times New Roman"/>
                <a:cs typeface="Times New Roman"/>
              </a:rPr>
              <a:t>a</a:t>
            </a:r>
            <a:r>
              <a:rPr lang="en-US" sz="1200" smtClean="0"/>
              <a:t>k</a:t>
            </a:r>
            <a:r>
              <a:rPr lang="en-US" smtClean="0"/>
              <a:t>}, in cui gli </a:t>
            </a:r>
            <a:r>
              <a:rPr lang="en-US" i="1" smtClean="0"/>
              <a:t>a</a:t>
            </a:r>
            <a:r>
              <a:rPr lang="en-US" smtClean="0"/>
              <a:t>i sono sottosequenze di </a:t>
            </a:r>
            <a:r>
              <a:rPr lang="en-US" smtClean="0">
                <a:latin typeface="Times New Roman"/>
                <a:cs typeface="Times New Roman"/>
              </a:rPr>
              <a:t>Y</a:t>
            </a:r>
            <a:r>
              <a:rPr lang="en-US" smtClean="0"/>
              <a:t> che godono delle seguenti proprieta’:</a:t>
            </a:r>
          </a:p>
          <a:p>
            <a:pPr>
              <a:buNone/>
            </a:pPr>
            <a:r>
              <a:rPr lang="en-US" smtClean="0"/>
              <a:t>	(1) Tutte le </a:t>
            </a:r>
            <a:r>
              <a:rPr lang="en-US" i="1" smtClean="0">
                <a:latin typeface="Times New Roman"/>
                <a:cs typeface="Times New Roman"/>
              </a:rPr>
              <a:t>a</a:t>
            </a:r>
            <a:r>
              <a:rPr lang="en-US" sz="1400" smtClean="0"/>
              <a:t>i</a:t>
            </a:r>
            <a:r>
              <a:rPr lang="en-US"/>
              <a:t>,</a:t>
            </a:r>
            <a:r>
              <a:rPr lang="en-US" smtClean="0"/>
              <a:t> </a:t>
            </a:r>
            <a:r>
              <a:rPr lang="en-US" i="1" smtClean="0">
                <a:latin typeface="Times New Roman"/>
                <a:cs typeface="Times New Roman"/>
              </a:rPr>
              <a:t>a</a:t>
            </a:r>
            <a:r>
              <a:rPr lang="en-US" sz="1400" smtClean="0"/>
              <a:t>j</a:t>
            </a:r>
            <a:r>
              <a:rPr lang="en-US" smtClean="0"/>
              <a:t> (T.C. i ≠ j) non si sovrappongono;</a:t>
            </a:r>
          </a:p>
          <a:p>
            <a:pPr>
              <a:buNone/>
            </a:pPr>
            <a:r>
              <a:rPr lang="en-US" smtClean="0"/>
              <a:t>	(2) (</a:t>
            </a:r>
            <a:r>
              <a:rPr lang="en-US" i="1" smtClean="0">
                <a:latin typeface="Times New Roman"/>
                <a:cs typeface="Times New Roman"/>
              </a:rPr>
              <a:t>a</a:t>
            </a:r>
            <a:r>
              <a:rPr lang="en-US" sz="1050" smtClean="0"/>
              <a:t>1</a:t>
            </a:r>
            <a:r>
              <a:rPr lang="en-US" smtClean="0"/>
              <a:t> U </a:t>
            </a:r>
            <a:r>
              <a:rPr lang="en-US" i="1" smtClean="0">
                <a:latin typeface="Times New Roman"/>
                <a:cs typeface="Times New Roman"/>
              </a:rPr>
              <a:t>a</a:t>
            </a:r>
            <a:r>
              <a:rPr lang="en-US" sz="1050" smtClean="0"/>
              <a:t>2</a:t>
            </a:r>
            <a:r>
              <a:rPr lang="en-US" smtClean="0"/>
              <a:t> U … U </a:t>
            </a:r>
            <a:r>
              <a:rPr lang="en-US" i="1" smtClean="0">
                <a:latin typeface="Times New Roman"/>
                <a:cs typeface="Times New Roman"/>
              </a:rPr>
              <a:t>a</a:t>
            </a:r>
            <a:r>
              <a:rPr lang="en-US" sz="1050" smtClean="0"/>
              <a:t>k</a:t>
            </a:r>
            <a:r>
              <a:rPr lang="en-US" smtClean="0"/>
              <a:t>) copre tutte le posizioni di </a:t>
            </a:r>
            <a:r>
              <a:rPr lang="en-US" smtClean="0">
                <a:latin typeface="Times New Roman"/>
                <a:cs typeface="Times New Roman"/>
              </a:rPr>
              <a:t>Y</a:t>
            </a:r>
            <a:r>
              <a:rPr lang="en-US" smtClean="0"/>
              <a:t>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sz="3000" smtClean="0"/>
              <a:t>Algoritmo per il calcolo della duplication distance (1)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276600"/>
          </a:xfrm>
        </p:spPr>
        <p:txBody>
          <a:bodyPr/>
          <a:lstStyle/>
          <a:p>
            <a:pPr algn="ctr">
              <a:buNone/>
            </a:pPr>
            <a:r>
              <a:rPr lang="en-US" sz="2000" b="1" smtClean="0"/>
              <a:t>La ricorrenza: </a:t>
            </a:r>
          </a:p>
          <a:p>
            <a:pPr>
              <a:buFontTx/>
              <a:buChar char="-"/>
            </a:pPr>
            <a:r>
              <a:rPr lang="en-US" sz="2000" smtClean="0"/>
              <a:t>Sia </a:t>
            </a:r>
            <a:r>
              <a:rPr lang="en-US" sz="2000" smtClean="0">
                <a:latin typeface="Times New Roman"/>
                <a:cs typeface="Times New Roman"/>
              </a:rPr>
              <a:t>Y</a:t>
            </a:r>
            <a:r>
              <a:rPr lang="en-US" sz="1600" smtClean="0"/>
              <a:t>s,t</a:t>
            </a:r>
            <a:r>
              <a:rPr lang="en-US" sz="2000" smtClean="0"/>
              <a:t> la sottostringa di </a:t>
            </a:r>
            <a:r>
              <a:rPr lang="en-US" sz="2000" smtClean="0">
                <a:latin typeface="Times New Roman"/>
                <a:cs typeface="Times New Roman"/>
              </a:rPr>
              <a:t>Y</a:t>
            </a:r>
            <a:r>
              <a:rPr lang="en-US" sz="2000" smtClean="0"/>
              <a:t> compresa fra gli indici s e t;</a:t>
            </a:r>
          </a:p>
          <a:p>
            <a:pPr>
              <a:buFontTx/>
              <a:buChar char="-"/>
            </a:pPr>
            <a:r>
              <a:rPr lang="en-US" sz="2000" smtClean="0"/>
              <a:t>Supponiamo, per induzione, di avere gia calcolato </a:t>
            </a:r>
            <a:r>
              <a:rPr lang="en-US" sz="2000" i="1" smtClean="0">
                <a:latin typeface="Times New Roman"/>
                <a:cs typeface="Times New Roman"/>
              </a:rPr>
              <a:t>D</a:t>
            </a:r>
            <a:r>
              <a:rPr lang="en-US" sz="1600" i="1" smtClean="0">
                <a:latin typeface="Times New Roman"/>
                <a:cs typeface="Times New Roman"/>
              </a:rPr>
              <a:t>x</a:t>
            </a:r>
            <a:r>
              <a:rPr lang="en-US" sz="2000" i="1" smtClean="0">
                <a:latin typeface="Times New Roman"/>
                <a:cs typeface="Times New Roman"/>
              </a:rPr>
              <a:t>(Y</a:t>
            </a:r>
            <a:r>
              <a:rPr lang="en-US" sz="1600" i="1" smtClean="0">
                <a:latin typeface="Times New Roman"/>
                <a:cs typeface="Times New Roman"/>
              </a:rPr>
              <a:t>i,j</a:t>
            </a:r>
            <a:r>
              <a:rPr lang="en-US" sz="2000" i="1" smtClean="0">
                <a:latin typeface="Times New Roman"/>
                <a:cs typeface="Times New Roman"/>
              </a:rPr>
              <a:t>)</a:t>
            </a:r>
            <a:r>
              <a:rPr lang="en-US" sz="2000" smtClean="0"/>
              <a:t> per ogni sottostringa s ≤ i ≤ j ≤ t;</a:t>
            </a:r>
          </a:p>
          <a:p>
            <a:pPr algn="ctr">
              <a:buNone/>
            </a:pPr>
            <a:r>
              <a:rPr lang="en-US" sz="2000" b="1" smtClean="0"/>
              <a:t>2 casi da considerare:</a:t>
            </a:r>
          </a:p>
          <a:p>
            <a:pPr marL="457200" indent="-457200">
              <a:buAutoNum type="arabicParenBoth"/>
            </a:pPr>
            <a:r>
              <a:rPr lang="en-US" sz="2000" smtClean="0"/>
              <a:t>I caratteri in s e t appartengono a </a:t>
            </a:r>
            <a:r>
              <a:rPr lang="en-US" sz="2000" i="1" u="dbl" smtClean="0"/>
              <a:t>diverse sottosequenze</a:t>
            </a:r>
            <a:r>
              <a:rPr lang="en-US" sz="2000" smtClean="0"/>
              <a:t> nel feasible set;</a:t>
            </a:r>
          </a:p>
          <a:p>
            <a:pPr marL="457200" indent="-457200">
              <a:buAutoNum type="arabicParenBoth"/>
            </a:pPr>
            <a:r>
              <a:rPr lang="en-US" sz="2000" smtClean="0"/>
              <a:t>I caratteri in s e t appartengono alla </a:t>
            </a:r>
            <a:r>
              <a:rPr lang="en-US" sz="2000" i="1" u="dbl" smtClean="0"/>
              <a:t>stessa sottosequenza</a:t>
            </a:r>
            <a:r>
              <a:rPr lang="en-US" sz="2000" smtClean="0"/>
              <a:t> nel feasible set.</a:t>
            </a:r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r>
              <a:rPr lang="en-US" sz="2000" smtClean="0"/>
              <a:t>	</a:t>
            </a:r>
          </a:p>
          <a:p>
            <a:pPr>
              <a:buNone/>
            </a:pPr>
            <a:r>
              <a:rPr lang="en-US" sz="2000" smtClean="0"/>
              <a:t>	</a:t>
            </a:r>
          </a:p>
          <a:p>
            <a:pPr>
              <a:buNone/>
            </a:pPr>
            <a:endParaRPr lang="en-US" sz="2000"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2000" smtClean="0"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1066800"/>
            <a:ext cx="7162800" cy="1200329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effectLst>
            <a:glow rad="139700">
              <a:schemeClr val="tx1">
                <a:alpha val="75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u="dbl" smtClean="0"/>
              <a:t>Tipo</a:t>
            </a:r>
            <a:r>
              <a:rPr lang="en-US" b="1" smtClean="0"/>
              <a:t>: </a:t>
            </a:r>
            <a:r>
              <a:rPr lang="en-US" smtClean="0"/>
              <a:t>Algoritmo di programmazione dinamica.</a:t>
            </a:r>
          </a:p>
          <a:p>
            <a:pPr>
              <a:buNone/>
            </a:pPr>
            <a:r>
              <a:rPr lang="en-US" b="1" u="dbl" smtClean="0"/>
              <a:t>Input</a:t>
            </a:r>
            <a:r>
              <a:rPr lang="en-US" b="1" smtClean="0"/>
              <a:t>: </a:t>
            </a:r>
            <a:r>
              <a:rPr lang="en-US" smtClean="0"/>
              <a:t>Una stringa di partenza </a:t>
            </a:r>
            <a:r>
              <a:rPr lang="en-US" smtClean="0">
                <a:latin typeface="Times New Roman"/>
                <a:cs typeface="Times New Roman"/>
              </a:rPr>
              <a:t>X</a:t>
            </a:r>
            <a:r>
              <a:rPr lang="en-US" smtClean="0"/>
              <a:t>, ed una di destinazione </a:t>
            </a:r>
            <a:r>
              <a:rPr lang="en-US" smtClean="0">
                <a:latin typeface="Times New Roman"/>
                <a:cs typeface="Times New Roman"/>
              </a:rPr>
              <a:t>Y</a:t>
            </a:r>
            <a:r>
              <a:rPr lang="en-US" smtClean="0"/>
              <a:t>.</a:t>
            </a:r>
          </a:p>
          <a:p>
            <a:pPr>
              <a:buNone/>
            </a:pPr>
            <a:r>
              <a:rPr lang="en-US" b="1" u="dbl" smtClean="0"/>
              <a:t>Output</a:t>
            </a:r>
            <a:r>
              <a:rPr lang="en-US" b="1" smtClean="0"/>
              <a:t>: </a:t>
            </a:r>
            <a:r>
              <a:rPr lang="en-US" smtClean="0"/>
              <a:t>Duplication distance tra </a:t>
            </a:r>
            <a:r>
              <a:rPr lang="en-US" smtClean="0">
                <a:latin typeface="Times New Roman"/>
                <a:cs typeface="Times New Roman"/>
              </a:rPr>
              <a:t>X</a:t>
            </a:r>
            <a:r>
              <a:rPr lang="en-US" smtClean="0"/>
              <a:t> e </a:t>
            </a:r>
            <a:r>
              <a:rPr lang="en-US" smtClean="0">
                <a:latin typeface="Times New Roman"/>
                <a:cs typeface="Times New Roman"/>
              </a:rPr>
              <a:t>Y</a:t>
            </a:r>
            <a:r>
              <a:rPr lang="en-US" smtClean="0"/>
              <a:t>.</a:t>
            </a:r>
          </a:p>
          <a:p>
            <a:pPr>
              <a:buNone/>
            </a:pPr>
            <a:r>
              <a:rPr lang="en-US" b="1" u="dbl" smtClean="0"/>
              <a:t>Metodo</a:t>
            </a:r>
            <a:r>
              <a:rPr lang="en-US" b="1" smtClean="0"/>
              <a:t>: </a:t>
            </a:r>
            <a:r>
              <a:rPr lang="en-US" smtClean="0"/>
              <a:t>Calcola la cardinalita’ del feasible set minimale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sz="3000" smtClean="0"/>
              <a:t>Algoritmo per il calcolo della duplication distance (2)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1752600"/>
          </a:xfrm>
        </p:spPr>
        <p:txBody>
          <a:bodyPr/>
          <a:lstStyle/>
          <a:p>
            <a:pPr algn="ctr">
              <a:buNone/>
            </a:pPr>
            <a:r>
              <a:rPr lang="en-US" sz="2000" smtClean="0">
                <a:latin typeface="+mn-lt"/>
                <a:ea typeface="+mn-ea"/>
                <a:cs typeface="+mn-cs"/>
              </a:rPr>
              <a:t>Avendo gia calcolato </a:t>
            </a:r>
            <a:r>
              <a:rPr lang="en-US" sz="2000" i="1" smtClean="0">
                <a:latin typeface="Times New Roman"/>
                <a:ea typeface="+mn-ea"/>
                <a:cs typeface="Times New Roman"/>
              </a:rPr>
              <a:t>D</a:t>
            </a:r>
            <a:r>
              <a:rPr lang="en-US" sz="1600" i="1" smtClean="0">
                <a:latin typeface="Times New Roman"/>
                <a:ea typeface="+mn-ea"/>
                <a:cs typeface="Times New Roman"/>
              </a:rPr>
              <a:t>x</a:t>
            </a:r>
            <a:r>
              <a:rPr lang="en-US" sz="2000" i="1" smtClean="0">
                <a:latin typeface="Times New Roman"/>
                <a:ea typeface="+mn-ea"/>
                <a:cs typeface="Times New Roman"/>
              </a:rPr>
              <a:t>(Y</a:t>
            </a:r>
            <a:r>
              <a:rPr lang="en-US" sz="1600" i="1" smtClean="0">
                <a:latin typeface="Times New Roman"/>
                <a:ea typeface="+mn-ea"/>
                <a:cs typeface="Times New Roman"/>
              </a:rPr>
              <a:t>i,j</a:t>
            </a:r>
            <a:r>
              <a:rPr lang="en-US" sz="2000" i="1" smtClean="0">
                <a:latin typeface="Times New Roman"/>
                <a:ea typeface="+mn-ea"/>
                <a:cs typeface="Times New Roman"/>
              </a:rPr>
              <a:t>)</a:t>
            </a:r>
            <a:r>
              <a:rPr lang="en-US" sz="2000" smtClean="0">
                <a:latin typeface="+mn-lt"/>
                <a:ea typeface="+mn-ea"/>
                <a:cs typeface="+mn-cs"/>
              </a:rPr>
              <a:t> per tutte le possibili sottostringhe, </a:t>
            </a:r>
          </a:p>
          <a:p>
            <a:pPr>
              <a:buNone/>
            </a:pPr>
            <a:r>
              <a:rPr lang="en-US" sz="2000" smtClean="0">
                <a:latin typeface="+mn-lt"/>
                <a:ea typeface="+mn-ea"/>
                <a:cs typeface="+mn-cs"/>
              </a:rPr>
              <a:t>possiamo scegliere la partizione ottimale di </a:t>
            </a:r>
            <a:r>
              <a:rPr lang="en-US" sz="2000" smtClean="0">
                <a:latin typeface="Times New Roman"/>
                <a:ea typeface="+mn-ea"/>
                <a:cs typeface="Times New Roman"/>
              </a:rPr>
              <a:t>Y</a:t>
            </a:r>
            <a:r>
              <a:rPr lang="en-US" sz="1600" smtClean="0">
                <a:latin typeface="+mn-lt"/>
                <a:ea typeface="+mn-ea"/>
                <a:cs typeface="+mn-cs"/>
              </a:rPr>
              <a:t>s,t</a:t>
            </a:r>
            <a:r>
              <a:rPr lang="en-US" sz="2000" smtClean="0">
                <a:latin typeface="+mn-lt"/>
                <a:ea typeface="+mn-ea"/>
                <a:cs typeface="+mn-cs"/>
              </a:rPr>
              <a:t> in due stringhe diverse.</a:t>
            </a:r>
          </a:p>
          <a:p>
            <a:pPr>
              <a:buNone/>
            </a:pPr>
            <a:endParaRPr lang="en-US" sz="2000" smtClean="0"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en-US" sz="2000" b="1" i="1" smtClean="0"/>
              <a:t>Ottimale</a:t>
            </a:r>
            <a:r>
              <a:rPr lang="en-US" sz="2000" smtClean="0"/>
              <a:t> = quella con duplication distance minore.</a:t>
            </a:r>
            <a:endParaRPr lang="en-US" sz="2000" smtClean="0"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Untitled Image 3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51332"/>
            <a:ext cx="4114800" cy="1580827"/>
          </a:xfrm>
          <a:prstGeom prst="rect">
            <a:avLst/>
          </a:prstGeom>
          <a:effectLst>
            <a:glow rad="165100">
              <a:schemeClr val="tx1">
                <a:alpha val="75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228600" y="1905000"/>
            <a:ext cx="4173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None/>
            </a:pPr>
            <a:r>
              <a:rPr lang="en-US" b="1" smtClean="0"/>
              <a:t>Caso (1):</a:t>
            </a:r>
          </a:p>
          <a:p>
            <a:pPr marL="457200" indent="-457200">
              <a:buNone/>
            </a:pPr>
            <a:r>
              <a:rPr lang="en-US" smtClean="0"/>
              <a:t> I caratteri in s e t appartengono a </a:t>
            </a:r>
          </a:p>
          <a:p>
            <a:pPr marL="457200" indent="-457200">
              <a:buNone/>
            </a:pPr>
            <a:r>
              <a:rPr lang="en-US" i="1" u="dbl" smtClean="0"/>
              <a:t>diverse sottosequenze</a:t>
            </a:r>
            <a:r>
              <a:rPr lang="en-US" smtClean="0"/>
              <a:t> nel feasible set.</a:t>
            </a:r>
          </a:p>
          <a:p>
            <a:pPr marL="457200" indent="-457200">
              <a:buNone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sz="3000" smtClean="0"/>
              <a:t>Algoritmo per il calcolo della duplication distance (3)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724400" cy="762000"/>
          </a:xfrm>
        </p:spPr>
        <p:txBody>
          <a:bodyPr/>
          <a:lstStyle/>
          <a:p>
            <a:pPr marL="457200" indent="-457200" algn="ctr">
              <a:buNone/>
            </a:pPr>
            <a:r>
              <a:rPr lang="en-US" sz="1800" b="1" smtClean="0"/>
              <a:t>Caso (2):</a:t>
            </a:r>
            <a:r>
              <a:rPr lang="en-US" sz="1800" smtClean="0"/>
              <a:t> I caratteri in s e t appartengono </a:t>
            </a:r>
          </a:p>
          <a:p>
            <a:pPr marL="457200" indent="-457200" algn="ctr">
              <a:buNone/>
            </a:pPr>
            <a:r>
              <a:rPr lang="en-US" sz="1800" smtClean="0"/>
              <a:t>alla </a:t>
            </a:r>
            <a:r>
              <a:rPr lang="en-US" sz="1800" i="1" u="dbl" smtClean="0"/>
              <a:t>stessa sottosequenza</a:t>
            </a:r>
            <a:r>
              <a:rPr lang="en-US" sz="1800" smtClean="0"/>
              <a:t> nel feasible set.</a:t>
            </a:r>
          </a:p>
        </p:txBody>
      </p:sp>
      <p:pic>
        <p:nvPicPr>
          <p:cNvPr id="6" name="Picture 5" descr="Caso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762000"/>
            <a:ext cx="3505200" cy="2030335"/>
          </a:xfrm>
          <a:prstGeom prst="rect">
            <a:avLst/>
          </a:prstGeom>
          <a:effectLst>
            <a:glow rad="177800">
              <a:schemeClr val="tx1">
                <a:alpha val="75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533400" y="3005077"/>
            <a:ext cx="8001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Cosa sappiamo in questo caso?</a:t>
            </a:r>
          </a:p>
          <a:p>
            <a:endParaRPr lang="en-US" sz="1000" smtClean="0"/>
          </a:p>
          <a:p>
            <a:pPr>
              <a:buFont typeface="Arial"/>
              <a:buChar char="•"/>
            </a:pPr>
            <a:r>
              <a:rPr lang="en-US" smtClean="0"/>
              <a:t>  Un elemento del set flessibile comincia per </a:t>
            </a:r>
            <a:r>
              <a:rPr lang="en-US" smtClean="0">
                <a:latin typeface="Times New Roman"/>
                <a:cs typeface="Times New Roman"/>
              </a:rPr>
              <a:t>y</a:t>
            </a:r>
            <a:r>
              <a:rPr lang="en-US" sz="1200" smtClean="0"/>
              <a:t>s</a:t>
            </a:r>
            <a:r>
              <a:rPr lang="en-US" smtClean="0"/>
              <a:t> e finisce con </a:t>
            </a:r>
            <a:r>
              <a:rPr lang="en-US" smtClean="0">
                <a:latin typeface="Times New Roman"/>
                <a:cs typeface="Times New Roman"/>
              </a:rPr>
              <a:t>y</a:t>
            </a:r>
            <a:r>
              <a:rPr lang="en-US" sz="1200" smtClean="0"/>
              <a:t>t</a:t>
            </a:r>
            <a:r>
              <a:rPr lang="en-US" smtClean="0"/>
              <a:t>;</a:t>
            </a:r>
            <a:endParaRPr lang="en-US" sz="1000" smtClean="0"/>
          </a:p>
          <a:p>
            <a:pPr>
              <a:buFont typeface="Arial"/>
              <a:buChar char="•"/>
            </a:pPr>
            <a:r>
              <a:rPr lang="en-US" smtClean="0"/>
              <a:t>  Una </a:t>
            </a:r>
            <a:r>
              <a:rPr lang="en-US" i="1" smtClean="0"/>
              <a:t>sottostringa</a:t>
            </a:r>
            <a:r>
              <a:rPr lang="en-US" smtClean="0"/>
              <a:t> di </a:t>
            </a:r>
            <a:r>
              <a:rPr lang="en-US" smtClean="0">
                <a:latin typeface="Times New Roman"/>
                <a:cs typeface="Times New Roman"/>
              </a:rPr>
              <a:t>X</a:t>
            </a:r>
            <a:r>
              <a:rPr lang="en-US" smtClean="0"/>
              <a:t> inizia per </a:t>
            </a:r>
            <a:r>
              <a:rPr lang="en-US" smtClean="0">
                <a:latin typeface="Times New Roman"/>
                <a:cs typeface="Times New Roman"/>
              </a:rPr>
              <a:t>y</a:t>
            </a:r>
            <a:r>
              <a:rPr lang="en-US" sz="1200" smtClean="0"/>
              <a:t>s</a:t>
            </a:r>
            <a:r>
              <a:rPr lang="en-US" smtClean="0"/>
              <a:t>, finisce per </a:t>
            </a:r>
            <a:r>
              <a:rPr lang="en-US" smtClean="0">
                <a:latin typeface="Times New Roman"/>
                <a:cs typeface="Times New Roman"/>
              </a:rPr>
              <a:t>y</a:t>
            </a:r>
            <a:r>
              <a:rPr lang="en-US" sz="1200" smtClean="0"/>
              <a:t>t</a:t>
            </a:r>
            <a:r>
              <a:rPr lang="en-US" smtClean="0"/>
              <a:t> e corrisponde ad una   </a:t>
            </a:r>
          </a:p>
          <a:p>
            <a:r>
              <a:rPr lang="en-US" smtClean="0"/>
              <a:t>   </a:t>
            </a:r>
            <a:r>
              <a:rPr lang="en-US" i="1" smtClean="0"/>
              <a:t>sottosequenza</a:t>
            </a:r>
            <a:r>
              <a:rPr lang="en-US" smtClean="0"/>
              <a:t> di </a:t>
            </a:r>
            <a:r>
              <a:rPr lang="en-US" smtClean="0">
                <a:latin typeface="Times New Roman"/>
                <a:cs typeface="Times New Roman"/>
              </a:rPr>
              <a:t>Y</a:t>
            </a:r>
            <a:r>
              <a:rPr lang="en-US" smtClean="0"/>
              <a:t>.</a:t>
            </a:r>
            <a:endParaRPr lang="en-US" sz="1000" smtClean="0"/>
          </a:p>
          <a:p>
            <a:pPr algn="ctr"/>
            <a:r>
              <a:rPr lang="en-US" b="1" smtClean="0"/>
              <a:t>Quindi:</a:t>
            </a:r>
          </a:p>
          <a:p>
            <a:endParaRPr lang="en-US" sz="1000" smtClean="0"/>
          </a:p>
          <a:p>
            <a:pPr algn="ctr"/>
            <a:r>
              <a:rPr lang="en-US" b="1" i="1" smtClean="0">
                <a:latin typeface="Times New Roman"/>
                <a:cs typeface="Times New Roman"/>
              </a:rPr>
              <a:t>Dx(Y</a:t>
            </a:r>
            <a:r>
              <a:rPr lang="en-US" sz="1400" b="1" i="1" smtClean="0">
                <a:latin typeface="Times New Roman"/>
                <a:cs typeface="Times New Roman"/>
              </a:rPr>
              <a:t>s,t</a:t>
            </a:r>
            <a:r>
              <a:rPr lang="en-US" b="1" i="1" smtClean="0">
                <a:latin typeface="Times New Roman"/>
                <a:cs typeface="Times New Roman"/>
              </a:rPr>
              <a:t>)</a:t>
            </a:r>
            <a:r>
              <a:rPr lang="en-US" b="1" smtClean="0"/>
              <a:t> =</a:t>
            </a:r>
            <a:endParaRPr lang="en-US" sz="1000" smtClean="0"/>
          </a:p>
          <a:p>
            <a:pPr algn="ctr"/>
            <a:r>
              <a:rPr lang="en-US" b="1" smtClean="0"/>
              <a:t>1 </a:t>
            </a:r>
            <a:r>
              <a:rPr lang="en-US" smtClean="0"/>
              <a:t>(costo dell’inserimento della stringa </a:t>
            </a:r>
            <a:r>
              <a:rPr lang="en-US" smtClean="0">
                <a:latin typeface="Times New Roman"/>
                <a:cs typeface="Times New Roman"/>
              </a:rPr>
              <a:t>X</a:t>
            </a:r>
            <a:r>
              <a:rPr lang="en-US" sz="1600" smtClean="0"/>
              <a:t>s,t</a:t>
            </a:r>
            <a:r>
              <a:rPr lang="en-US" smtClean="0"/>
              <a:t> in </a:t>
            </a:r>
            <a:r>
              <a:rPr lang="en-US" smtClean="0">
                <a:latin typeface="Times New Roman"/>
                <a:cs typeface="Times New Roman"/>
              </a:rPr>
              <a:t>Y</a:t>
            </a:r>
            <a:r>
              <a:rPr lang="en-US" smtClean="0"/>
              <a:t>)</a:t>
            </a:r>
          </a:p>
          <a:p>
            <a:pPr algn="ctr"/>
            <a:r>
              <a:rPr lang="en-US" sz="2400" b="1" smtClean="0"/>
              <a:t>+</a:t>
            </a:r>
          </a:p>
          <a:p>
            <a:pPr algn="ctr"/>
            <a:r>
              <a:rPr lang="en-US" smtClean="0"/>
              <a:t>La duplication distance di ogni stringa interna alla sottosequenza </a:t>
            </a:r>
            <a:r>
              <a:rPr lang="en-US" smtClean="0">
                <a:latin typeface="Times New Roman"/>
                <a:cs typeface="Times New Roman"/>
              </a:rPr>
              <a:t>Y</a:t>
            </a:r>
            <a:r>
              <a:rPr lang="en-US" sz="1600" smtClean="0"/>
              <a:t>s,t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sz="3000" smtClean="0"/>
              <a:t>Algoritmo per il calcolo della duplication distance (4)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4724399"/>
          </a:xfrm>
          <a:blipFill rotWithShape="1">
            <a:blip r:embed="rId2"/>
            <a:tile tx="0" ty="0" sx="100000" sy="100000" flip="none" algn="tl"/>
          </a:blipFill>
          <a:effectLst>
            <a:glow rad="177800">
              <a:schemeClr val="tx1">
                <a:alpha val="75000"/>
              </a:schemeClr>
            </a:glow>
          </a:effectLst>
        </p:spPr>
        <p:txBody>
          <a:bodyPr/>
          <a:lstStyle/>
          <a:p>
            <a:pPr algn="ctr">
              <a:buNone/>
            </a:pPr>
            <a:r>
              <a:rPr lang="en-US" sz="2000" b="1" i="1" smtClean="0"/>
              <a:t>La ricorrenza completa: </a:t>
            </a:r>
          </a:p>
          <a:p>
            <a:pPr>
              <a:buNone/>
            </a:pPr>
            <a:r>
              <a:rPr lang="en-US" sz="2000" smtClean="0"/>
              <a:t>			   1	                             </a:t>
            </a:r>
            <a:r>
              <a:rPr lang="en-US" sz="2000" i="1" smtClean="0"/>
              <a:t>se s = t</a:t>
            </a:r>
          </a:p>
          <a:p>
            <a:pPr>
              <a:buNone/>
            </a:pPr>
            <a:r>
              <a:rPr lang="en-US" sz="2000" smtClean="0"/>
              <a:t>	</a:t>
            </a:r>
            <a:r>
              <a:rPr lang="en-US" sz="2000" i="1" smtClean="0">
                <a:latin typeface="Times New Roman"/>
                <a:cs typeface="Times New Roman"/>
              </a:rPr>
              <a:t>Dx(Y</a:t>
            </a:r>
            <a:r>
              <a:rPr lang="en-US" sz="1600" i="1" smtClean="0">
                <a:latin typeface="Times New Roman"/>
                <a:cs typeface="Times New Roman"/>
              </a:rPr>
              <a:t>s,t</a:t>
            </a:r>
            <a:r>
              <a:rPr lang="en-US" sz="2000" i="1" smtClean="0">
                <a:latin typeface="Times New Roman"/>
                <a:cs typeface="Times New Roman"/>
              </a:rPr>
              <a:t>) </a:t>
            </a:r>
            <a:r>
              <a:rPr lang="en-US" sz="2000" smtClean="0"/>
              <a:t>=</a:t>
            </a:r>
          </a:p>
          <a:p>
            <a:pPr>
              <a:buNone/>
            </a:pPr>
            <a:r>
              <a:rPr lang="en-US" sz="2000" smtClean="0"/>
              <a:t>			   min { </a:t>
            </a:r>
            <a:r>
              <a:rPr lang="en-US" sz="2000" b="1" smtClean="0"/>
              <a:t>a</a:t>
            </a:r>
            <a:r>
              <a:rPr lang="en-US" sz="1600" b="1" smtClean="0"/>
              <a:t>s,t</a:t>
            </a:r>
            <a:r>
              <a:rPr lang="en-US" sz="2000" smtClean="0"/>
              <a:t> , </a:t>
            </a:r>
            <a:r>
              <a:rPr lang="en-US" sz="2000" b="1" smtClean="0"/>
              <a:t>b</a:t>
            </a:r>
            <a:r>
              <a:rPr lang="en-US" sz="1600" b="1" smtClean="0"/>
              <a:t>s,t</a:t>
            </a:r>
            <a:r>
              <a:rPr lang="en-US" sz="2000" smtClean="0"/>
              <a:t> } 	  </a:t>
            </a:r>
            <a:r>
              <a:rPr lang="en-US" sz="2000" i="1" smtClean="0"/>
              <a:t>altrimenti</a:t>
            </a:r>
          </a:p>
          <a:p>
            <a:pPr>
              <a:buNone/>
            </a:pPr>
            <a:endParaRPr lang="en-US" sz="1000" smtClean="0"/>
          </a:p>
          <a:p>
            <a:pPr algn="ctr">
              <a:buNone/>
            </a:pPr>
            <a:r>
              <a:rPr lang="en-US" sz="2000" b="1" smtClean="0"/>
              <a:t>Dove:</a:t>
            </a:r>
          </a:p>
          <a:p>
            <a:pPr algn="ctr">
              <a:buNone/>
            </a:pPr>
            <a:endParaRPr lang="en-US" sz="1000" b="1" i="1" smtClean="0"/>
          </a:p>
          <a:p>
            <a:pPr>
              <a:buNone/>
            </a:pPr>
            <a:r>
              <a:rPr lang="en-US" sz="2000" b="1" smtClean="0"/>
              <a:t>	a</a:t>
            </a:r>
            <a:r>
              <a:rPr lang="en-US" sz="1600" b="1" smtClean="0"/>
              <a:t>s,t</a:t>
            </a:r>
            <a:r>
              <a:rPr lang="en-US" sz="2000" smtClean="0"/>
              <a:t>  =      min      ( </a:t>
            </a:r>
            <a:r>
              <a:rPr lang="en-US" sz="2000" i="1" smtClean="0">
                <a:latin typeface="Times New Roman"/>
                <a:cs typeface="Times New Roman"/>
              </a:rPr>
              <a:t>Dx(Y</a:t>
            </a:r>
            <a:r>
              <a:rPr lang="en-US" sz="1600" i="1" smtClean="0">
                <a:latin typeface="Times New Roman"/>
                <a:cs typeface="Times New Roman"/>
              </a:rPr>
              <a:t>s,r</a:t>
            </a:r>
            <a:r>
              <a:rPr lang="en-US" sz="2000" i="1" smtClean="0">
                <a:latin typeface="Times New Roman"/>
                <a:cs typeface="Times New Roman"/>
              </a:rPr>
              <a:t>)</a:t>
            </a:r>
            <a:r>
              <a:rPr lang="en-US" sz="2000" smtClean="0"/>
              <a:t> + </a:t>
            </a:r>
            <a:r>
              <a:rPr lang="en-US" sz="2000" i="1" smtClean="0">
                <a:latin typeface="Times New Roman"/>
                <a:cs typeface="Times New Roman"/>
              </a:rPr>
              <a:t>Dx(Y</a:t>
            </a:r>
            <a:r>
              <a:rPr lang="en-US" sz="1600" i="1" smtClean="0">
                <a:latin typeface="Times New Roman"/>
                <a:cs typeface="Times New Roman"/>
              </a:rPr>
              <a:t>r+1,t</a:t>
            </a:r>
            <a:r>
              <a:rPr lang="en-US" sz="2000" i="1" smtClean="0">
                <a:latin typeface="Times New Roman"/>
                <a:cs typeface="Times New Roman"/>
              </a:rPr>
              <a:t>)</a:t>
            </a:r>
            <a:r>
              <a:rPr lang="en-US" sz="2000" smtClean="0"/>
              <a:t> )</a:t>
            </a:r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endParaRPr lang="en-US" sz="1000" smtClean="0"/>
          </a:p>
          <a:p>
            <a:pPr>
              <a:buNone/>
            </a:pPr>
            <a:r>
              <a:rPr lang="en-US" sz="2000" smtClean="0"/>
              <a:t>                     </a:t>
            </a:r>
            <a:r>
              <a:rPr lang="en-US" sz="3000" smtClean="0"/>
              <a:t>∞		</a:t>
            </a:r>
            <a:r>
              <a:rPr lang="en-US" sz="2000" i="1" smtClean="0"/>
              <a:t>se </a:t>
            </a:r>
            <a:r>
              <a:rPr lang="en-US" sz="2000" i="1" smtClean="0">
                <a:latin typeface="Times New Roman"/>
                <a:cs typeface="Times New Roman"/>
              </a:rPr>
              <a:t>X</a:t>
            </a:r>
            <a:r>
              <a:rPr lang="en-US" sz="1600" i="1" smtClean="0"/>
              <a:t>s,t</a:t>
            </a:r>
            <a:r>
              <a:rPr lang="en-US" sz="2000" i="1" smtClean="0"/>
              <a:t> non e’ sottosequenza di </a:t>
            </a:r>
            <a:r>
              <a:rPr lang="en-US" sz="2000" i="1" smtClean="0">
                <a:latin typeface="Times New Roman"/>
                <a:cs typeface="Times New Roman"/>
              </a:rPr>
              <a:t>Y</a:t>
            </a:r>
            <a:r>
              <a:rPr lang="en-US" sz="2000" i="1" smtClean="0"/>
              <a:t>s,t</a:t>
            </a:r>
            <a:r>
              <a:rPr lang="en-US" sz="2000" smtClean="0"/>
              <a:t> </a:t>
            </a:r>
            <a:r>
              <a:rPr lang="en-US" sz="3000" smtClean="0"/>
              <a:t>                            </a:t>
            </a:r>
            <a:r>
              <a:rPr lang="en-US" sz="2000" smtClean="0"/>
              <a:t> </a:t>
            </a:r>
          </a:p>
          <a:p>
            <a:pPr>
              <a:buNone/>
            </a:pPr>
            <a:r>
              <a:rPr lang="en-US" sz="2000" smtClean="0"/>
              <a:t>	</a:t>
            </a:r>
            <a:r>
              <a:rPr lang="en-US" sz="2000" b="1" smtClean="0"/>
              <a:t>b</a:t>
            </a:r>
            <a:r>
              <a:rPr lang="en-US" sz="1600" b="1" smtClean="0"/>
              <a:t>s,t</a:t>
            </a:r>
            <a:r>
              <a:rPr lang="en-US" sz="2000" smtClean="0"/>
              <a:t>  =</a:t>
            </a:r>
          </a:p>
          <a:p>
            <a:pPr>
              <a:buNone/>
            </a:pPr>
            <a:r>
              <a:rPr lang="en-US" sz="2000" smtClean="0"/>
              <a:t>		         min          (1 + Σ</a:t>
            </a:r>
            <a:r>
              <a:rPr lang="en-US" sz="1800" smtClean="0">
                <a:latin typeface="Times New Roman"/>
                <a:cs typeface="Times New Roman"/>
              </a:rPr>
              <a:t>Y</a:t>
            </a:r>
            <a:r>
              <a:rPr lang="en-US" sz="1400" smtClean="0"/>
              <a:t>i,j</a:t>
            </a:r>
            <a:r>
              <a:rPr lang="en-US" sz="1800" smtClean="0"/>
              <a:t>   </a:t>
            </a:r>
            <a:r>
              <a:rPr lang="en-US" sz="1800" smtClean="0">
                <a:latin typeface="Times New Roman"/>
                <a:cs typeface="Times New Roman"/>
              </a:rPr>
              <a:t>Y</a:t>
            </a:r>
            <a:r>
              <a:rPr lang="en-US" sz="1400" smtClean="0"/>
              <a:t>s,t\u</a:t>
            </a:r>
            <a:r>
              <a:rPr lang="en-US" sz="2000" smtClean="0"/>
              <a:t> )    </a:t>
            </a:r>
            <a:r>
              <a:rPr lang="en-US" sz="2000" i="1" smtClean="0"/>
              <a:t>altrimenti</a:t>
            </a:r>
            <a:r>
              <a:rPr lang="en-US" sz="2000" smtClean="0"/>
              <a:t>      </a:t>
            </a:r>
          </a:p>
        </p:txBody>
      </p:sp>
      <p:sp>
        <p:nvSpPr>
          <p:cNvPr id="4" name="Left Brace 3"/>
          <p:cNvSpPr/>
          <p:nvPr/>
        </p:nvSpPr>
        <p:spPr>
          <a:xfrm>
            <a:off x="1752600" y="4172382"/>
            <a:ext cx="228600" cy="1295400"/>
          </a:xfrm>
          <a:prstGeom prst="leftBrace">
            <a:avLst/>
          </a:prstGeom>
          <a:ln>
            <a:solidFill>
              <a:schemeClr val="tx1"/>
            </a:solidFill>
          </a:ln>
          <a:effectLst>
            <a:outerShdw blurRad="40000" dist="20000" dir="5400000" rotWithShape="0">
              <a:schemeClr val="tx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2133600" y="1295400"/>
            <a:ext cx="228600" cy="1295400"/>
          </a:xfrm>
          <a:prstGeom prst="leftBrace">
            <a:avLst/>
          </a:prstGeom>
          <a:ln>
            <a:solidFill>
              <a:schemeClr val="tx1"/>
            </a:solidFill>
          </a:ln>
          <a:effectLst>
            <a:outerShdw blurRad="40000" dist="20000" dir="5400000" rotWithShape="0">
              <a:schemeClr val="tx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52600" y="3295218"/>
            <a:ext cx="813159" cy="235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-35000"/>
              <a:t>r</a:t>
            </a:r>
            <a:r>
              <a:rPr lang="en-US" sz="1400" baseline="-35000" smtClean="0"/>
              <a:t> = s, …, t-1</a:t>
            </a:r>
            <a:endParaRPr lang="en-US" sz="1400" baseline="-35000"/>
          </a:p>
        </p:txBody>
      </p:sp>
      <p:sp>
        <p:nvSpPr>
          <p:cNvPr id="7" name="TextBox 6"/>
          <p:cNvSpPr txBox="1"/>
          <p:nvPr/>
        </p:nvSpPr>
        <p:spPr>
          <a:xfrm rot="10800000">
            <a:off x="2514598" y="5175394"/>
            <a:ext cx="289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smtClean="0"/>
              <a:t>э </a:t>
            </a:r>
            <a:r>
              <a:rPr lang="en-US" sz="1600" smtClean="0"/>
              <a:t> </a:t>
            </a:r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2286681" y="5175394"/>
            <a:ext cx="103456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/>
              <a:t>  u    S(X</a:t>
            </a:r>
            <a:r>
              <a:rPr lang="en-US" sz="1100"/>
              <a:t>s,t</a:t>
            </a:r>
            <a:r>
              <a:rPr lang="en-US" sz="1300"/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 rot="10800000">
            <a:off x="4114797" y="4975340"/>
            <a:ext cx="315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/>
              <a:t>э</a:t>
            </a:r>
            <a:endParaRPr lang="en-US" sz="200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sz="3000" smtClean="0"/>
              <a:t>Algoritmo per il calcolo della duplication distance (5)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124200"/>
          </a:xfrm>
        </p:spPr>
        <p:txBody>
          <a:bodyPr/>
          <a:lstStyle/>
          <a:p>
            <a:pPr algn="ctr">
              <a:buNone/>
            </a:pPr>
            <a:r>
              <a:rPr lang="en-US" sz="2000" b="1" smtClean="0"/>
              <a:t>Complessita’:</a:t>
            </a:r>
          </a:p>
          <a:p>
            <a:pPr algn="ctr">
              <a:buNone/>
            </a:pPr>
            <a:endParaRPr lang="en-US" sz="2000" b="1" i="1" smtClean="0"/>
          </a:p>
          <a:p>
            <a:pPr>
              <a:buFontTx/>
              <a:buChar char="-"/>
            </a:pPr>
            <a:r>
              <a:rPr lang="en-US" sz="2000" smtClean="0"/>
              <a:t>L’equazione </a:t>
            </a:r>
            <a:r>
              <a:rPr lang="en-US" sz="2000" b="1" smtClean="0"/>
              <a:t>a</a:t>
            </a:r>
            <a:r>
              <a:rPr lang="en-US" sz="1600" b="1" smtClean="0"/>
              <a:t>s,t</a:t>
            </a:r>
            <a:r>
              <a:rPr lang="en-US" sz="2000" smtClean="0"/>
              <a:t> richiede O(n), con n = dimensione di </a:t>
            </a:r>
            <a:r>
              <a:rPr lang="en-US" sz="2000" smtClean="0">
                <a:latin typeface="Times New Roman"/>
                <a:cs typeface="Times New Roman"/>
              </a:rPr>
              <a:t>Y</a:t>
            </a:r>
            <a:r>
              <a:rPr lang="en-US" sz="1600" smtClean="0"/>
              <a:t>s,t </a:t>
            </a:r>
            <a:r>
              <a:rPr lang="en-US" sz="2000" smtClean="0"/>
              <a:t>;</a:t>
            </a:r>
          </a:p>
          <a:p>
            <a:pPr indent="-342000">
              <a:buFontTx/>
              <a:buChar char="-"/>
            </a:pPr>
            <a:r>
              <a:rPr lang="en-US" sz="2000" smtClean="0"/>
              <a:t>L’equazione </a:t>
            </a:r>
            <a:r>
              <a:rPr lang="en-US" sz="2000" b="1" smtClean="0"/>
              <a:t>b</a:t>
            </a:r>
            <a:r>
              <a:rPr lang="en-US" sz="1600" b="1" smtClean="0"/>
              <a:t>s,t</a:t>
            </a:r>
            <a:r>
              <a:rPr lang="en-US" sz="2000" smtClean="0"/>
              <a:t> viene computata usando una ulteriore ricorrenza (omessa) che richiede  O(|</a:t>
            </a:r>
            <a:r>
              <a:rPr lang="en-US" sz="2000" smtClean="0">
                <a:latin typeface="Times New Roman"/>
                <a:cs typeface="Times New Roman"/>
              </a:rPr>
              <a:t>Y</a:t>
            </a:r>
            <a:r>
              <a:rPr lang="en-US" sz="1600" smtClean="0"/>
              <a:t>s,t</a:t>
            </a:r>
            <a:r>
              <a:rPr lang="en-US" sz="2000" smtClean="0"/>
              <a:t>|</a:t>
            </a:r>
            <a:r>
              <a:rPr lang="en-US" sz="2000" baseline="30000" smtClean="0"/>
              <a:t>2</a:t>
            </a:r>
            <a:r>
              <a:rPr lang="en-US" sz="2000" smtClean="0"/>
              <a:t>);</a:t>
            </a:r>
          </a:p>
          <a:p>
            <a:pPr>
              <a:buFontTx/>
              <a:buChar char="-"/>
            </a:pPr>
            <a:endParaRPr lang="en-US" sz="2000" smtClean="0"/>
          </a:p>
          <a:p>
            <a:pPr>
              <a:buNone/>
            </a:pPr>
            <a:r>
              <a:rPr lang="en-US" sz="2000" smtClean="0"/>
              <a:t>Domina l’equazione </a:t>
            </a:r>
            <a:r>
              <a:rPr lang="en-US" sz="2000" b="1" smtClean="0"/>
              <a:t>b</a:t>
            </a:r>
            <a:r>
              <a:rPr lang="en-US" sz="1600" b="1" smtClean="0"/>
              <a:t>s,t</a:t>
            </a:r>
            <a:r>
              <a:rPr lang="en-US" sz="2000" smtClean="0"/>
              <a:t> che viene eseguita una volta per ognuna delle </a:t>
            </a:r>
          </a:p>
          <a:p>
            <a:pPr>
              <a:buNone/>
            </a:pPr>
            <a:r>
              <a:rPr lang="en-US" sz="2000" smtClean="0"/>
              <a:t>O (|</a:t>
            </a:r>
            <a:r>
              <a:rPr lang="en-US" sz="2000" smtClean="0">
                <a:latin typeface="Times New Roman"/>
                <a:cs typeface="Times New Roman"/>
              </a:rPr>
              <a:t>Y</a:t>
            </a:r>
            <a:r>
              <a:rPr lang="en-US" sz="2000" smtClean="0"/>
              <a:t>|</a:t>
            </a:r>
            <a:r>
              <a:rPr lang="en-US" sz="2000" baseline="30000" smtClean="0"/>
              <a:t>2</a:t>
            </a:r>
            <a:r>
              <a:rPr lang="en-US" sz="2000" smtClean="0"/>
              <a:t>) sottostringhe di </a:t>
            </a:r>
            <a:r>
              <a:rPr lang="en-US" sz="2000" smtClean="0">
                <a:latin typeface="Times New Roman"/>
                <a:cs typeface="Times New Roman"/>
              </a:rPr>
              <a:t>x</a:t>
            </a:r>
            <a:r>
              <a:rPr lang="en-US" sz="2000" smtClean="0"/>
              <a:t>;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81200" y="4876800"/>
            <a:ext cx="5334000" cy="461665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effectLst>
            <a:glow rad="152400">
              <a:schemeClr val="tx1">
                <a:alpha val="75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Totale: O(|</a:t>
            </a:r>
            <a:r>
              <a:rPr lang="en-US" sz="2400" smtClean="0">
                <a:latin typeface="Times New Roman"/>
                <a:cs typeface="Times New Roman"/>
              </a:rPr>
              <a:t>Y</a:t>
            </a:r>
            <a:r>
              <a:rPr lang="en-US" smtClean="0"/>
              <a:t>s,t</a:t>
            </a:r>
            <a:r>
              <a:rPr lang="en-US" sz="2400" smtClean="0"/>
              <a:t>|</a:t>
            </a:r>
            <a:r>
              <a:rPr lang="en-US" sz="2400" baseline="30000" smtClean="0"/>
              <a:t>2</a:t>
            </a:r>
            <a:r>
              <a:rPr lang="en-US" sz="2400" smtClean="0"/>
              <a:t>) * O(|</a:t>
            </a:r>
            <a:r>
              <a:rPr lang="en-US" sz="2400" smtClean="0">
                <a:latin typeface="Times New Roman"/>
                <a:cs typeface="Times New Roman"/>
              </a:rPr>
              <a:t>Y</a:t>
            </a:r>
            <a:r>
              <a:rPr lang="en-US" sz="2400" smtClean="0"/>
              <a:t>|</a:t>
            </a:r>
            <a:r>
              <a:rPr lang="en-US" sz="2400" baseline="30000" smtClean="0"/>
              <a:t>2</a:t>
            </a:r>
            <a:r>
              <a:rPr lang="en-US" sz="2400" smtClean="0"/>
              <a:t>)  = </a:t>
            </a:r>
            <a:r>
              <a:rPr lang="en-US" sz="2400" b="1" smtClean="0"/>
              <a:t>O(|</a:t>
            </a:r>
            <a:r>
              <a:rPr lang="en-US" sz="2400" b="1" smtClean="0">
                <a:latin typeface="Times New Roman"/>
                <a:cs typeface="Times New Roman"/>
              </a:rPr>
              <a:t>Y</a:t>
            </a:r>
            <a:r>
              <a:rPr lang="en-US" sz="2400" b="1" smtClean="0"/>
              <a:t>|</a:t>
            </a:r>
            <a:r>
              <a:rPr lang="en-US" sz="2400" b="1" kern="100" baseline="30000" smtClean="0"/>
              <a:t>4</a:t>
            </a:r>
            <a:r>
              <a:rPr lang="en-US" sz="2400" b="1" smtClean="0"/>
              <a:t>)</a:t>
            </a:r>
            <a:r>
              <a:rPr lang="en-US" sz="2400" smtClean="0"/>
              <a:t>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sz="3000" smtClean="0"/>
              <a:t>Risultati (1)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sz="2000" b="1" smtClean="0"/>
              <a:t>Dati di partenza:</a:t>
            </a:r>
            <a:endParaRPr lang="en-US" sz="1000" b="1" smtClean="0"/>
          </a:p>
          <a:p>
            <a:r>
              <a:rPr lang="en-US" sz="2000" b="1" smtClean="0"/>
              <a:t>4692</a:t>
            </a:r>
            <a:r>
              <a:rPr lang="en-US" sz="2000" smtClean="0"/>
              <a:t> segmenti corti (</a:t>
            </a:r>
            <a:r>
              <a:rPr lang="en-US" sz="2000" b="1" i="1" smtClean="0"/>
              <a:t>dupliconi ancestrali</a:t>
            </a:r>
            <a:r>
              <a:rPr lang="en-US" sz="2000" smtClean="0"/>
              <a:t>);</a:t>
            </a:r>
          </a:p>
          <a:p>
            <a:r>
              <a:rPr lang="en-US" sz="2000" b="1" smtClean="0"/>
              <a:t>437</a:t>
            </a:r>
            <a:r>
              <a:rPr lang="en-US" sz="2000" smtClean="0"/>
              <a:t> segmenti piu’ lunghi (</a:t>
            </a:r>
            <a:r>
              <a:rPr lang="en-US" sz="2000" b="1" i="1" smtClean="0"/>
              <a:t>blocchi di duplicazione</a:t>
            </a:r>
            <a:r>
              <a:rPr lang="en-US" sz="2000" smtClean="0"/>
              <a:t>).</a:t>
            </a:r>
          </a:p>
          <a:p>
            <a:pPr>
              <a:buFontTx/>
              <a:buChar char="-"/>
            </a:pPr>
            <a:endParaRPr lang="en-US" sz="1000" smtClean="0"/>
          </a:p>
          <a:p>
            <a:pPr algn="ctr">
              <a:buNone/>
            </a:pPr>
            <a:r>
              <a:rPr lang="en-US" sz="2000" b="1" smtClean="0"/>
              <a:t>Tutti i blocchi di duplicazione sono stati allineati </a:t>
            </a:r>
          </a:p>
          <a:p>
            <a:pPr algn="ctr">
              <a:buNone/>
            </a:pPr>
            <a:r>
              <a:rPr lang="en-US" sz="2000" b="1" smtClean="0"/>
              <a:t>(tramite il tool </a:t>
            </a:r>
            <a:r>
              <a:rPr lang="en-US" sz="2000" b="1" i="1" smtClean="0"/>
              <a:t>NUCmer</a:t>
            </a:r>
            <a:r>
              <a:rPr lang="en-US" sz="2000" b="1" smtClean="0"/>
              <a:t>) ai dupliconi ancestrali.</a:t>
            </a:r>
          </a:p>
          <a:p>
            <a:pPr algn="ctr">
              <a:buNone/>
            </a:pPr>
            <a:endParaRPr lang="en-US" sz="1000" smtClean="0"/>
          </a:p>
          <a:p>
            <a:pPr algn="ctr">
              <a:buNone/>
            </a:pPr>
            <a:r>
              <a:rPr lang="en-US" sz="2000" smtClean="0"/>
              <a:t> </a:t>
            </a:r>
            <a:r>
              <a:rPr lang="en-US" sz="2000" b="1" i="1" smtClean="0"/>
              <a:t>Risultato</a:t>
            </a:r>
            <a:r>
              <a:rPr lang="en-US" sz="2000" smtClean="0"/>
              <a:t>: un set di </a:t>
            </a:r>
            <a:r>
              <a:rPr lang="en-US" sz="2000" b="1" smtClean="0"/>
              <a:t>429</a:t>
            </a:r>
            <a:r>
              <a:rPr lang="en-US" sz="2000" smtClean="0"/>
              <a:t> blocchi di duplicazione (</a:t>
            </a:r>
            <a:r>
              <a:rPr lang="en-US" sz="2000" b="1" smtClean="0"/>
              <a:t>8</a:t>
            </a:r>
            <a:r>
              <a:rPr lang="en-US" sz="2000" smtClean="0"/>
              <a:t> non allineabili).</a:t>
            </a:r>
          </a:p>
          <a:p>
            <a:pPr algn="ctr">
              <a:buNone/>
            </a:pPr>
            <a:endParaRPr lang="en-US" sz="1000" b="1" i="1" smtClean="0"/>
          </a:p>
          <a:p>
            <a:pPr algn="ctr">
              <a:buNone/>
            </a:pPr>
            <a:r>
              <a:rPr lang="en-US" sz="2000" b="1" smtClean="0"/>
              <a:t>Elaborazione:</a:t>
            </a:r>
            <a:endParaRPr lang="en-US" sz="1000" smtClean="0"/>
          </a:p>
          <a:p>
            <a:r>
              <a:rPr lang="en-US" sz="2000" i="1" smtClean="0"/>
              <a:t>Versione dell’algoritmo leggermente modificata…</a:t>
            </a:r>
          </a:p>
          <a:p>
            <a:pPr lvl="1"/>
            <a:r>
              <a:rPr lang="en-US" sz="1600" smtClean="0"/>
              <a:t>La stringa di partenza puo’ essere ambigua;</a:t>
            </a:r>
          </a:p>
          <a:p>
            <a:pPr lvl="1"/>
            <a:r>
              <a:rPr lang="en-US" sz="1600" smtClean="0"/>
              <a:t>La stringa di destinazione puo’ avere caratteri che non compaiono in quella di partenza;</a:t>
            </a:r>
          </a:p>
          <a:p>
            <a:pPr lvl="1"/>
            <a:r>
              <a:rPr lang="en-US" sz="1600" smtClean="0"/>
              <a:t>Viene usata una </a:t>
            </a:r>
            <a:r>
              <a:rPr lang="en-US" sz="1600" b="1" i="1" u="sng" smtClean="0"/>
              <a:t>duplication distance normalizzata</a:t>
            </a:r>
            <a:r>
              <a:rPr lang="en-US" sz="1600" smtClean="0"/>
              <a:t>.</a:t>
            </a:r>
          </a:p>
          <a:p>
            <a:r>
              <a:rPr lang="en-US" sz="2000" i="1" smtClean="0"/>
              <a:t>… Applicata a tutte le posibili coppie </a:t>
            </a:r>
            <a:r>
              <a:rPr lang="en-US" sz="2000" smtClean="0"/>
              <a:t>(</a:t>
            </a:r>
            <a:r>
              <a:rPr lang="en-US" sz="2000" smtClean="0">
                <a:latin typeface="Times New Roman"/>
                <a:cs typeface="Times New Roman"/>
              </a:rPr>
              <a:t>B</a:t>
            </a:r>
            <a:r>
              <a:rPr lang="en-US" sz="1400" smtClean="0"/>
              <a:t>i</a:t>
            </a:r>
            <a:r>
              <a:rPr lang="en-US" sz="2000" smtClean="0"/>
              <a:t>,</a:t>
            </a:r>
            <a:r>
              <a:rPr lang="en-US" sz="2000" smtClean="0">
                <a:latin typeface="Times New Roman"/>
                <a:cs typeface="Times New Roman"/>
              </a:rPr>
              <a:t>B</a:t>
            </a:r>
            <a:r>
              <a:rPr lang="en-US" sz="1400" smtClean="0"/>
              <a:t>j</a:t>
            </a:r>
            <a:r>
              <a:rPr lang="en-US" sz="2000" smtClean="0"/>
              <a:t>)</a:t>
            </a:r>
            <a:r>
              <a:rPr lang="en-US" sz="2000" i="1" smtClean="0"/>
              <a:t> dei 429 blocchi ottenuti.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sz="3000" smtClean="0"/>
              <a:t>Risultati (2)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algn="ctr">
              <a:buNone/>
            </a:pPr>
            <a:r>
              <a:rPr lang="en-US" sz="2000" b="1" smtClean="0"/>
              <a:t>Modifiche al blocco di partenza:</a:t>
            </a:r>
          </a:p>
          <a:p>
            <a:pPr algn="ctr">
              <a:buNone/>
            </a:pPr>
            <a:endParaRPr lang="en-US" sz="1000" b="1" i="1" smtClean="0"/>
          </a:p>
          <a:p>
            <a:pPr algn="ctr">
              <a:buNone/>
            </a:pPr>
            <a:r>
              <a:rPr lang="en-US" sz="1800" b="1" smtClean="0"/>
              <a:t>(</a:t>
            </a:r>
            <a:r>
              <a:rPr lang="en-US" sz="1800" b="1" smtClean="0">
                <a:latin typeface="Times New Roman"/>
                <a:cs typeface="Times New Roman"/>
              </a:rPr>
              <a:t>B</a:t>
            </a:r>
            <a:r>
              <a:rPr lang="en-US" sz="1200" b="1" smtClean="0"/>
              <a:t>i</a:t>
            </a:r>
            <a:r>
              <a:rPr lang="en-US" sz="1800" b="1" smtClean="0"/>
              <a:t>, </a:t>
            </a:r>
            <a:r>
              <a:rPr lang="en-US" sz="1800" b="1" smtClean="0">
                <a:latin typeface="Times New Roman"/>
                <a:cs typeface="Times New Roman"/>
              </a:rPr>
              <a:t>B</a:t>
            </a:r>
            <a:r>
              <a:rPr lang="en-US" sz="1200" b="1" smtClean="0"/>
              <a:t>j</a:t>
            </a:r>
            <a:r>
              <a:rPr lang="en-US" sz="1800" b="1" smtClean="0"/>
              <a:t>)</a:t>
            </a:r>
            <a:r>
              <a:rPr lang="en-US" sz="1800" smtClean="0"/>
              <a:t> : Coppia di duplication blocks su cui calcolare la duplication distance</a:t>
            </a:r>
            <a:r>
              <a:rPr lang="en-US" sz="2000" smtClean="0"/>
              <a:t> </a:t>
            </a:r>
          </a:p>
          <a:p>
            <a:pPr algn="ctr">
              <a:buNone/>
            </a:pPr>
            <a:endParaRPr lang="en-US" sz="1000" b="1" i="1" smtClean="0"/>
          </a:p>
          <a:p>
            <a:pPr>
              <a:buNone/>
            </a:pPr>
            <a:r>
              <a:rPr lang="en-US" sz="2000" b="1" smtClean="0">
                <a:latin typeface="Times New Roman"/>
                <a:cs typeface="Times New Roman"/>
              </a:rPr>
              <a:t>S</a:t>
            </a:r>
            <a:r>
              <a:rPr lang="en-US" sz="1200" b="1" smtClean="0"/>
              <a:t>i,j</a:t>
            </a:r>
            <a:r>
              <a:rPr lang="en-US" sz="2000" smtClean="0"/>
              <a:t> : e’ il nuovo blocco di partenza, calcolato come segue: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smtClean="0"/>
              <a:t>Si eliminano da </a:t>
            </a:r>
            <a:r>
              <a:rPr lang="en-US" sz="1600" smtClean="0">
                <a:latin typeface="Times New Roman"/>
                <a:cs typeface="Times New Roman"/>
              </a:rPr>
              <a:t>B</a:t>
            </a:r>
            <a:r>
              <a:rPr lang="en-US" sz="1200" smtClean="0"/>
              <a:t>i</a:t>
            </a:r>
            <a:r>
              <a:rPr lang="en-US" sz="1600" smtClean="0"/>
              <a:t> tutti I caratteri ripetuti piu’ di una volta, ottenendo il set </a:t>
            </a:r>
            <a:r>
              <a:rPr lang="en-US" sz="1600" b="1" smtClean="0"/>
              <a:t>{</a:t>
            </a:r>
            <a:r>
              <a:rPr lang="en-US" sz="1600" b="1" smtClean="0">
                <a:latin typeface="Times New Roman"/>
                <a:cs typeface="Times New Roman"/>
              </a:rPr>
              <a:t>R</a:t>
            </a:r>
            <a:r>
              <a:rPr lang="en-US" sz="1600" b="1" smtClean="0"/>
              <a:t>}</a:t>
            </a:r>
            <a:r>
              <a:rPr lang="en-US" sz="1600" smtClean="0"/>
              <a:t>;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smtClean="0"/>
              <a:t>Si inseriscono “dummy character” fra I caratteri di {</a:t>
            </a:r>
            <a:r>
              <a:rPr lang="en-US" sz="1600" smtClean="0">
                <a:latin typeface="Times New Roman"/>
                <a:cs typeface="Times New Roman"/>
              </a:rPr>
              <a:t>B</a:t>
            </a:r>
            <a:r>
              <a:rPr lang="en-US" sz="1200" smtClean="0"/>
              <a:t>j</a:t>
            </a:r>
            <a:r>
              <a:rPr lang="en-US" sz="1600" smtClean="0"/>
              <a:t>} \ {</a:t>
            </a:r>
            <a:r>
              <a:rPr lang="en-US" sz="1600" smtClean="0">
                <a:latin typeface="Times New Roman"/>
                <a:cs typeface="Times New Roman"/>
              </a:rPr>
              <a:t>B</a:t>
            </a:r>
            <a:r>
              <a:rPr lang="en-US" sz="1200" smtClean="0"/>
              <a:t>i</a:t>
            </a:r>
            <a:r>
              <a:rPr lang="en-US" sz="1600" smtClean="0"/>
              <a:t>}, ottenendo il set </a:t>
            </a:r>
            <a:r>
              <a:rPr lang="en-US" sz="1600" b="1" smtClean="0"/>
              <a:t>{</a:t>
            </a:r>
            <a:r>
              <a:rPr lang="en-US" sz="1600" b="1" smtClean="0">
                <a:latin typeface="Times New Roman"/>
                <a:cs typeface="Times New Roman"/>
              </a:rPr>
              <a:t>C</a:t>
            </a:r>
            <a:r>
              <a:rPr lang="en-US" sz="1600" b="1" smtClean="0"/>
              <a:t>}</a:t>
            </a:r>
            <a:r>
              <a:rPr lang="en-US" sz="1600" smtClean="0"/>
              <a:t>.</a:t>
            </a:r>
          </a:p>
          <a:p>
            <a:pPr marL="857250" lvl="1" indent="-457200" algn="ctr">
              <a:buNone/>
            </a:pPr>
            <a:endParaRPr lang="en-US" sz="2000" smtClean="0"/>
          </a:p>
          <a:p>
            <a:pPr marL="857250" lvl="1" indent="-457200" algn="ctr">
              <a:buNone/>
            </a:pPr>
            <a:endParaRPr lang="en-US" sz="2000" b="1" smtClean="0"/>
          </a:p>
          <a:p>
            <a:pPr marL="857250" lvl="1" indent="-457200" algn="ctr">
              <a:buNone/>
            </a:pPr>
            <a:endParaRPr lang="en-US" sz="2000" b="1" smtClean="0"/>
          </a:p>
          <a:p>
            <a:pPr marL="857250" lvl="1" indent="-457200" algn="ctr">
              <a:buNone/>
            </a:pPr>
            <a:endParaRPr lang="en-US" sz="1000" b="1" smtClean="0"/>
          </a:p>
          <a:p>
            <a:pPr marL="457200" indent="-457200"/>
            <a:r>
              <a:rPr lang="en-US" sz="2000" b="1" smtClean="0">
                <a:latin typeface="Times New Roman"/>
                <a:cs typeface="Times New Roman"/>
              </a:rPr>
              <a:t>S</a:t>
            </a:r>
            <a:r>
              <a:rPr lang="en-US" sz="1200" b="1" smtClean="0"/>
              <a:t>i,j</a:t>
            </a:r>
            <a:r>
              <a:rPr lang="en-US" sz="2000" smtClean="0"/>
              <a:t> e’ </a:t>
            </a:r>
            <a:r>
              <a:rPr lang="en-US" sz="2000" i="1" u="sng" smtClean="0"/>
              <a:t>non ambigua</a:t>
            </a:r>
            <a:r>
              <a:rPr lang="en-US" sz="2000" smtClean="0"/>
              <a:t> (contiene tutti I caratteri dell’alfabeto);</a:t>
            </a:r>
          </a:p>
          <a:p>
            <a:pPr marL="457200" indent="-457200"/>
            <a:r>
              <a:rPr lang="en-US" sz="2000" b="1" smtClean="0">
                <a:latin typeface="Times New Roman"/>
                <a:cs typeface="Times New Roman"/>
              </a:rPr>
              <a:t>S</a:t>
            </a:r>
            <a:r>
              <a:rPr lang="en-US" sz="1200" b="1" smtClean="0"/>
              <a:t>i,j</a:t>
            </a:r>
            <a:r>
              <a:rPr lang="en-US" sz="2000" smtClean="0"/>
              <a:t> </a:t>
            </a:r>
            <a:r>
              <a:rPr lang="en-US" sz="2000" i="1" u="sng" smtClean="0"/>
              <a:t>contiene tutti i caratteri che compaiono in </a:t>
            </a:r>
            <a:r>
              <a:rPr lang="en-US" sz="2000" u="sng" smtClean="0">
                <a:latin typeface="Times New Roman"/>
                <a:cs typeface="Times New Roman"/>
              </a:rPr>
              <a:t>B</a:t>
            </a:r>
            <a:r>
              <a:rPr lang="en-US" sz="1600" u="sng" smtClean="0"/>
              <a:t>j</a:t>
            </a:r>
            <a:r>
              <a:rPr lang="en-US" sz="2400" i="1" u="sng" smtClean="0"/>
              <a:t>.</a:t>
            </a:r>
          </a:p>
          <a:p>
            <a:pPr marL="457200" indent="-457200">
              <a:buNone/>
            </a:pPr>
            <a:endParaRPr lang="en-US" sz="1000" i="1" u="sng" smtClean="0"/>
          </a:p>
          <a:p>
            <a:pPr marL="457200" indent="-457200" algn="ctr">
              <a:buNone/>
            </a:pPr>
            <a:r>
              <a:rPr lang="en-US" sz="2400" b="1" smtClean="0"/>
              <a:t>L’algoritmo viene applicato alla coppia (</a:t>
            </a:r>
            <a:r>
              <a:rPr lang="en-US" sz="2400" b="1" smtClean="0">
                <a:latin typeface="Times New Roman"/>
                <a:cs typeface="Times New Roman"/>
              </a:rPr>
              <a:t>S</a:t>
            </a:r>
            <a:r>
              <a:rPr lang="en-US" sz="1400" b="1" smtClean="0"/>
              <a:t>i,j</a:t>
            </a:r>
            <a:r>
              <a:rPr lang="en-US" sz="2400" b="1" smtClean="0"/>
              <a:t> , </a:t>
            </a:r>
            <a:r>
              <a:rPr lang="en-US" sz="2400" b="1" smtClean="0">
                <a:latin typeface="Times New Roman"/>
                <a:cs typeface="Times New Roman"/>
              </a:rPr>
              <a:t>B</a:t>
            </a:r>
            <a:r>
              <a:rPr lang="en-US" sz="1400" b="1" smtClean="0"/>
              <a:t>j</a:t>
            </a:r>
            <a:r>
              <a:rPr lang="en-US" sz="2400" b="1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5200" y="3505200"/>
            <a:ext cx="2207493" cy="461665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effectLst>
            <a:glow rad="139700">
              <a:schemeClr val="tx1">
                <a:alpha val="75000"/>
              </a:schemeClr>
            </a:glow>
          </a:effectLst>
        </p:spPr>
        <p:txBody>
          <a:bodyPr wrap="none" rtlCol="0">
            <a:spAutoFit/>
          </a:bodyPr>
          <a:lstStyle/>
          <a:p>
            <a:pPr marL="0" lvl="1"/>
            <a:r>
              <a:rPr lang="en-US" sz="2400" b="1" smtClean="0">
                <a:latin typeface="Times New Roman"/>
                <a:cs typeface="Times New Roman"/>
              </a:rPr>
              <a:t>S</a:t>
            </a:r>
            <a:r>
              <a:rPr lang="en-US" sz="1400" b="1" smtClean="0"/>
              <a:t>i,j</a:t>
            </a:r>
            <a:r>
              <a:rPr lang="en-US" sz="2400" b="1" smtClean="0"/>
              <a:t> = {</a:t>
            </a:r>
            <a:r>
              <a:rPr lang="en-US" sz="2400" b="1" smtClean="0">
                <a:latin typeface="Times New Roman"/>
                <a:cs typeface="Times New Roman"/>
              </a:rPr>
              <a:t>R</a:t>
            </a:r>
            <a:r>
              <a:rPr lang="en-US" sz="2400" b="1" smtClean="0"/>
              <a:t>} + {</a:t>
            </a:r>
            <a:r>
              <a:rPr lang="en-US" sz="2400" b="1" smtClean="0">
                <a:latin typeface="Times New Roman"/>
                <a:cs typeface="Times New Roman"/>
              </a:rPr>
              <a:t>C</a:t>
            </a:r>
            <a:r>
              <a:rPr lang="en-US" sz="2400" b="1" smtClean="0"/>
              <a:t>}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sz="3000" smtClean="0"/>
              <a:t>Risultati (3)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1981200" y="914400"/>
            <a:ext cx="5181600" cy="2819400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effectLst>
            <a:glow rad="101600">
              <a:schemeClr val="tx1"/>
            </a:glow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>
              <a:buNone/>
            </a:pPr>
            <a:endParaRPr lang="en-US" b="1" i="1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b="1" i="1" smtClean="0">
                <a:solidFill>
                  <a:schemeClr val="tx1"/>
                </a:solidFill>
              </a:rPr>
              <a:t>Duplication distance normalizzata:</a:t>
            </a:r>
          </a:p>
          <a:p>
            <a:pPr algn="ctr">
              <a:buNone/>
            </a:pPr>
            <a:endParaRPr lang="en-US" sz="900" b="1" i="1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sz="900" b="1" i="1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mtClean="0">
                <a:solidFill>
                  <a:schemeClr val="tx1"/>
                </a:solidFill>
              </a:rPr>
              <a:t>                                 </a:t>
            </a:r>
            <a:r>
              <a:rPr lang="en-US" i="1" smtClean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en-US" sz="1600" i="1" smtClean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en-US" sz="1200" i="1" smtClean="0">
                <a:solidFill>
                  <a:schemeClr val="tx1"/>
                </a:solidFill>
                <a:latin typeface="Times New Roman"/>
                <a:cs typeface="Times New Roman"/>
              </a:rPr>
              <a:t>i,j </a:t>
            </a:r>
            <a:r>
              <a:rPr lang="en-US" i="1" smtClean="0">
                <a:solidFill>
                  <a:schemeClr val="tx1"/>
                </a:solidFill>
                <a:latin typeface="Times New Roman"/>
                <a:cs typeface="Times New Roman"/>
              </a:rPr>
              <a:t>(B</a:t>
            </a:r>
            <a:r>
              <a:rPr lang="en-US" sz="1400" i="1" smtClean="0">
                <a:solidFill>
                  <a:schemeClr val="tx1"/>
                </a:solidFill>
                <a:latin typeface="Times New Roman"/>
                <a:cs typeface="Times New Roman"/>
              </a:rPr>
              <a:t>j</a:t>
            </a:r>
            <a:r>
              <a:rPr lang="en-US" i="1" smtClean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r>
              <a:rPr lang="en-US" smtClean="0">
                <a:solidFill>
                  <a:schemeClr val="tx1"/>
                </a:solidFill>
              </a:rPr>
              <a:t>        </a:t>
            </a:r>
            <a:r>
              <a:rPr lang="en-US" i="1" smtClean="0">
                <a:solidFill>
                  <a:schemeClr val="tx1"/>
                </a:solidFill>
              </a:rPr>
              <a:t>se i ≠ j</a:t>
            </a:r>
          </a:p>
          <a:p>
            <a:pPr>
              <a:buNone/>
            </a:pPr>
            <a:endParaRPr lang="en-US" sz="300" i="1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mtClean="0">
                <a:solidFill>
                  <a:schemeClr val="tx1"/>
                </a:solidFill>
              </a:rPr>
              <a:t>                                    |</a:t>
            </a:r>
            <a:r>
              <a:rPr lang="en-US" smtClean="0">
                <a:solidFill>
                  <a:schemeClr val="tx1"/>
                </a:solidFill>
                <a:latin typeface="Times New Roman"/>
                <a:cs typeface="Times New Roman"/>
              </a:rPr>
              <a:t>B</a:t>
            </a:r>
            <a:r>
              <a:rPr lang="en-US" sz="1400" smtClean="0">
                <a:solidFill>
                  <a:schemeClr val="tx1"/>
                </a:solidFill>
              </a:rPr>
              <a:t>j</a:t>
            </a:r>
            <a:r>
              <a:rPr lang="en-US" smtClean="0">
                <a:solidFill>
                  <a:schemeClr val="tx1"/>
                </a:solidFill>
              </a:rPr>
              <a:t>|</a:t>
            </a:r>
          </a:p>
          <a:p>
            <a:pPr>
              <a:buNone/>
            </a:pPr>
            <a:r>
              <a:rPr lang="en-US" smtClean="0">
                <a:solidFill>
                  <a:schemeClr val="tx1"/>
                </a:solidFill>
              </a:rPr>
              <a:t>              </a:t>
            </a:r>
            <a:r>
              <a:rPr lang="en-US" i="1" smtClean="0">
                <a:solidFill>
                  <a:schemeClr val="tx1"/>
                </a:solidFill>
                <a:latin typeface="Times New Roman"/>
                <a:cs typeface="Times New Roman"/>
              </a:rPr>
              <a:t>D’(i,j)</a:t>
            </a:r>
            <a:r>
              <a:rPr lang="en-US" smtClean="0">
                <a:solidFill>
                  <a:schemeClr val="tx1"/>
                </a:solidFill>
              </a:rPr>
              <a:t> =</a:t>
            </a:r>
          </a:p>
          <a:p>
            <a:pPr>
              <a:buNone/>
            </a:pPr>
            <a:endParaRPr lang="en-US" sz="90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mtClean="0">
                <a:solidFill>
                  <a:schemeClr val="tx1"/>
                </a:solidFill>
              </a:rPr>
              <a:t>                                      0             </a:t>
            </a:r>
            <a:r>
              <a:rPr lang="en-US" i="1" smtClean="0">
                <a:solidFill>
                  <a:schemeClr val="tx1"/>
                </a:solidFill>
              </a:rPr>
              <a:t>altrimenti</a:t>
            </a:r>
          </a:p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3810000" y="1752600"/>
            <a:ext cx="228600" cy="1447800"/>
          </a:xfrm>
          <a:prstGeom prst="leftBrac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038600" y="2133600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4038600"/>
            <a:ext cx="78486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Da notare:</a:t>
            </a:r>
            <a:endParaRPr lang="en-US" sz="1000" b="1"/>
          </a:p>
          <a:p>
            <a:pPr>
              <a:buFont typeface="Arial"/>
              <a:buChar char="•"/>
            </a:pPr>
            <a:r>
              <a:rPr lang="en-US" i="1">
                <a:latin typeface="Times New Roman"/>
                <a:cs typeface="Times New Roman"/>
              </a:rPr>
              <a:t>  D</a:t>
            </a:r>
            <a:r>
              <a:rPr lang="en-US" sz="1600" i="1">
                <a:latin typeface="Times New Roman"/>
                <a:cs typeface="Times New Roman"/>
              </a:rPr>
              <a:t>S</a:t>
            </a:r>
            <a:r>
              <a:rPr lang="en-US" sz="1400" i="1">
                <a:latin typeface="Times New Roman"/>
                <a:cs typeface="Times New Roman"/>
              </a:rPr>
              <a:t>i,j</a:t>
            </a:r>
            <a:r>
              <a:rPr lang="en-US"/>
              <a:t> ≤ |</a:t>
            </a:r>
            <a:r>
              <a:rPr lang="en-US">
                <a:latin typeface="Times New Roman"/>
                <a:cs typeface="Times New Roman"/>
              </a:rPr>
              <a:t>B</a:t>
            </a:r>
            <a:r>
              <a:rPr lang="en-US" sz="1400"/>
              <a:t>j</a:t>
            </a:r>
            <a:r>
              <a:rPr lang="en-US"/>
              <a:t>| , quindi </a:t>
            </a:r>
            <a:r>
              <a:rPr lang="en-US" i="1">
                <a:latin typeface="Times New Roman"/>
                <a:cs typeface="Times New Roman"/>
              </a:rPr>
              <a:t>D’(i,j)</a:t>
            </a:r>
            <a:r>
              <a:rPr lang="en-US"/>
              <a:t> ≤ 1;</a:t>
            </a:r>
          </a:p>
          <a:p>
            <a:pPr>
              <a:buFont typeface="Arial"/>
              <a:buChar char="•"/>
            </a:pPr>
            <a:endParaRPr lang="en-US" sz="1000"/>
          </a:p>
          <a:p>
            <a:pPr>
              <a:buFont typeface="Arial"/>
              <a:buChar char="•"/>
            </a:pPr>
            <a:r>
              <a:rPr lang="en-US"/>
              <a:t>  Se </a:t>
            </a:r>
            <a:r>
              <a:rPr lang="en-US" i="1">
                <a:latin typeface="Times New Roman"/>
                <a:cs typeface="Times New Roman"/>
              </a:rPr>
              <a:t>D’(i,j)</a:t>
            </a:r>
            <a:r>
              <a:rPr lang="en-US"/>
              <a:t> = 1 </a:t>
            </a:r>
            <a:r>
              <a:rPr lang="en-US">
                <a:latin typeface="Times New Roman"/>
                <a:cs typeface="Times New Roman"/>
              </a:rPr>
              <a:t>S</a:t>
            </a:r>
            <a:r>
              <a:rPr lang="en-US" sz="1400"/>
              <a:t>i,j</a:t>
            </a:r>
            <a:r>
              <a:rPr lang="en-US"/>
              <a:t>e </a:t>
            </a:r>
            <a:r>
              <a:rPr lang="en-US">
                <a:latin typeface="Times New Roman"/>
                <a:cs typeface="Times New Roman"/>
              </a:rPr>
              <a:t>B</a:t>
            </a:r>
            <a:r>
              <a:rPr lang="en-US" sz="1400"/>
              <a:t>j</a:t>
            </a:r>
            <a:r>
              <a:rPr lang="en-US"/>
              <a:t> non condividono sottosequenze di lunghezza &gt; 1.</a:t>
            </a:r>
          </a:p>
          <a:p>
            <a:endParaRPr lang="en-US"/>
          </a:p>
          <a:p>
            <a:pPr algn="ctr"/>
            <a:r>
              <a:rPr lang="en-US" b="1"/>
              <a:t>La duplication distance normalizzata permette di confrontare </a:t>
            </a:r>
          </a:p>
          <a:p>
            <a:pPr algn="ctr"/>
            <a:r>
              <a:rPr lang="en-US" b="1"/>
              <a:t>i duplication blocks indipendentemente dalla loro dimensione!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sz="3000" smtClean="0"/>
              <a:t>Risultati (4)</a:t>
            </a:r>
            <a:endParaRPr lang="en-US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590800"/>
          </a:xfrm>
        </p:spPr>
        <p:txBody>
          <a:bodyPr/>
          <a:lstStyle/>
          <a:p>
            <a:r>
              <a:rPr lang="en-US" sz="2000" b="1" smtClean="0"/>
              <a:t>183,612</a:t>
            </a:r>
            <a:r>
              <a:rPr lang="en-US" sz="2000" smtClean="0"/>
              <a:t> Duplication distances calcolate;</a:t>
            </a:r>
          </a:p>
          <a:p>
            <a:r>
              <a:rPr lang="en-US" sz="2000" b="1" smtClean="0"/>
              <a:t>94,543</a:t>
            </a:r>
            <a:r>
              <a:rPr lang="en-US" sz="2000" smtClean="0"/>
              <a:t> di esse (</a:t>
            </a:r>
            <a:r>
              <a:rPr lang="en-US" sz="2000" b="1" smtClean="0"/>
              <a:t>~51%</a:t>
            </a:r>
            <a:r>
              <a:rPr lang="en-US" sz="2000" smtClean="0"/>
              <a:t>) presentano </a:t>
            </a:r>
            <a:r>
              <a:rPr lang="en-US" sz="2000" b="1" i="1" smtClean="0">
                <a:latin typeface="Times New Roman"/>
                <a:cs typeface="Times New Roman"/>
              </a:rPr>
              <a:t>D’(i,j)</a:t>
            </a:r>
            <a:r>
              <a:rPr lang="en-US" sz="2000" b="1" smtClean="0"/>
              <a:t> &lt; 1</a:t>
            </a:r>
            <a:r>
              <a:rPr lang="en-US" sz="2000" smtClean="0"/>
              <a:t>;</a:t>
            </a:r>
          </a:p>
          <a:p>
            <a:pPr lvl="1"/>
            <a:r>
              <a:rPr lang="en-US" sz="1600" smtClean="0"/>
              <a:t>Molte duplicazioni sono simili fra loro!</a:t>
            </a:r>
          </a:p>
          <a:p>
            <a:pPr lvl="1"/>
            <a:r>
              <a:rPr lang="en-US" sz="1600" smtClean="0"/>
              <a:t>La distanza minima riscontrata ha valore </a:t>
            </a:r>
            <a:r>
              <a:rPr lang="en-US" sz="1600" b="1" smtClean="0"/>
              <a:t>0.5</a:t>
            </a:r>
            <a:r>
              <a:rPr lang="en-US" sz="1600" smtClean="0"/>
              <a:t>;</a:t>
            </a:r>
          </a:p>
          <a:p>
            <a:r>
              <a:rPr lang="en-US" sz="2000" smtClean="0"/>
              <a:t>Molti segmenti del blocco di origine non sono contigui in quello di destinazione: sono invece uno dentro l’altro;</a:t>
            </a:r>
          </a:p>
          <a:p>
            <a:pPr lvl="1"/>
            <a:r>
              <a:rPr lang="en-US" sz="1600" b="1" smtClean="0"/>
              <a:t>43</a:t>
            </a:r>
            <a:r>
              <a:rPr lang="en-US" sz="1600" smtClean="0"/>
              <a:t> dei </a:t>
            </a:r>
            <a:r>
              <a:rPr lang="en-US" sz="1600" b="1" smtClean="0"/>
              <a:t>429</a:t>
            </a:r>
            <a:r>
              <a:rPr lang="en-US" sz="1600" smtClean="0"/>
              <a:t> blocchi (</a:t>
            </a:r>
            <a:r>
              <a:rPr lang="en-US" sz="1600" b="1" smtClean="0"/>
              <a:t>~10%</a:t>
            </a:r>
            <a:r>
              <a:rPr lang="en-US" sz="1600" smtClean="0"/>
              <a:t>) presentano questo pattern di inserimenti annidati.</a:t>
            </a:r>
          </a:p>
        </p:txBody>
      </p:sp>
      <p:pic>
        <p:nvPicPr>
          <p:cNvPr id="14" name="Picture 13" descr="boh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858" y="3657600"/>
            <a:ext cx="5621427" cy="2391309"/>
          </a:xfrm>
          <a:prstGeom prst="rect">
            <a:avLst/>
          </a:prstGeom>
          <a:effectLst>
            <a:glow rad="177800">
              <a:schemeClr val="tx1">
                <a:alpha val="75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Introduzione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200" dirty="0" err="1" smtClean="0"/>
              <a:t>Articoli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riferimento</a:t>
            </a:r>
            <a:r>
              <a:rPr lang="en-US" sz="2200" dirty="0" smtClean="0"/>
              <a:t>: </a:t>
            </a:r>
          </a:p>
          <a:p>
            <a:pPr lvl="1">
              <a:buFontTx/>
              <a:buChar char="-"/>
            </a:pPr>
            <a:r>
              <a:rPr lang="en-US" sz="1800" dirty="0" smtClean="0"/>
              <a:t>“</a:t>
            </a:r>
            <a:r>
              <a:rPr lang="en-US" sz="1800" b="1" i="1" dirty="0" smtClean="0"/>
              <a:t>Analysis of segmental duplications via Duplication Distance</a:t>
            </a:r>
            <a:r>
              <a:rPr lang="en-US" sz="1800" dirty="0" smtClean="0"/>
              <a:t>”  </a:t>
            </a:r>
          </a:p>
          <a:p>
            <a:pPr lvl="1">
              <a:buFontTx/>
              <a:buChar char="-"/>
            </a:pPr>
            <a:r>
              <a:rPr lang="en-US" sz="1800" dirty="0" smtClean="0"/>
              <a:t>“</a:t>
            </a:r>
            <a:r>
              <a:rPr lang="en-US" sz="1800" b="1" i="1" dirty="0" smtClean="0"/>
              <a:t>A parsimony approach to analysis of human segmental duplications</a:t>
            </a:r>
            <a:r>
              <a:rPr lang="en-US" sz="1800" dirty="0" smtClean="0"/>
              <a:t>” </a:t>
            </a:r>
          </a:p>
          <a:p>
            <a:pPr lvl="1">
              <a:buNone/>
            </a:pP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i="1" dirty="0" smtClean="0"/>
              <a:t>Crystal L. Kahn</a:t>
            </a:r>
            <a:r>
              <a:rPr lang="en-US" sz="1800" dirty="0" smtClean="0"/>
              <a:t> </a:t>
            </a:r>
            <a:r>
              <a:rPr lang="en-US" sz="1800" dirty="0" err="1" smtClean="0"/>
              <a:t>e</a:t>
            </a:r>
            <a:r>
              <a:rPr lang="en-US" sz="1800" dirty="0" smtClean="0"/>
              <a:t> </a:t>
            </a:r>
            <a:r>
              <a:rPr lang="en-US" sz="1800" i="1" dirty="0" smtClean="0"/>
              <a:t>Benjamin Raphael</a:t>
            </a:r>
          </a:p>
          <a:p>
            <a:pPr lvl="1">
              <a:buNone/>
            </a:pPr>
            <a:endParaRPr lang="en-US" sz="1000" dirty="0" smtClean="0"/>
          </a:p>
          <a:p>
            <a:pPr>
              <a:buFontTx/>
              <a:buChar char="-"/>
            </a:pPr>
            <a:r>
              <a:rPr lang="en-US" sz="2200" dirty="0" err="1" smtClean="0"/>
              <a:t>Viene</a:t>
            </a:r>
            <a:r>
              <a:rPr lang="en-US" sz="2200" dirty="0" smtClean="0"/>
              <a:t> </a:t>
            </a:r>
            <a:r>
              <a:rPr lang="en-US" sz="2200" dirty="0" err="1" smtClean="0"/>
              <a:t>introdotta</a:t>
            </a:r>
            <a:r>
              <a:rPr lang="en-US" sz="2200" dirty="0" smtClean="0"/>
              <a:t> </a:t>
            </a:r>
            <a:r>
              <a:rPr lang="en-US" sz="2200" dirty="0" err="1" smtClean="0"/>
              <a:t>una</a:t>
            </a:r>
            <a:r>
              <a:rPr lang="en-US" sz="2200" dirty="0" smtClean="0"/>
              <a:t> </a:t>
            </a:r>
            <a:r>
              <a:rPr lang="en-US" sz="2200" dirty="0" err="1" smtClean="0"/>
              <a:t>misura</a:t>
            </a:r>
            <a:r>
              <a:rPr lang="en-US" sz="2200" dirty="0" smtClean="0"/>
              <a:t> </a:t>
            </a:r>
            <a:r>
              <a:rPr lang="en-US" sz="2200" dirty="0" err="1" smtClean="0"/>
              <a:t>chiamata</a:t>
            </a:r>
            <a:r>
              <a:rPr lang="en-US" sz="2200" dirty="0" smtClean="0"/>
              <a:t> “</a:t>
            </a:r>
            <a:r>
              <a:rPr lang="en-US" sz="2200" b="1" i="1" dirty="0" smtClean="0"/>
              <a:t>Duplication Distance</a:t>
            </a:r>
            <a:r>
              <a:rPr lang="en-US" sz="2200" dirty="0" smtClean="0"/>
              <a:t>”, poi </a:t>
            </a:r>
            <a:r>
              <a:rPr lang="en-US" sz="2200" dirty="0" err="1" smtClean="0"/>
              <a:t>viene</a:t>
            </a:r>
            <a:r>
              <a:rPr lang="en-US" sz="2200" dirty="0" smtClean="0"/>
              <a:t> </a:t>
            </a:r>
            <a:r>
              <a:rPr lang="en-US" sz="2200" dirty="0" err="1" smtClean="0"/>
              <a:t>derivato</a:t>
            </a:r>
            <a:r>
              <a:rPr lang="en-US" sz="2200" dirty="0" smtClean="0"/>
              <a:t> un </a:t>
            </a:r>
            <a:r>
              <a:rPr lang="en-US" sz="2200" dirty="0" err="1" smtClean="0"/>
              <a:t>algoritmo</a:t>
            </a:r>
            <a:r>
              <a:rPr lang="en-US" sz="2200" dirty="0" smtClean="0"/>
              <a:t> per </a:t>
            </a:r>
            <a:r>
              <a:rPr lang="en-US" sz="2200" dirty="0" err="1" smtClean="0"/>
              <a:t>calcolarla</a:t>
            </a:r>
            <a:r>
              <a:rPr lang="en-US" sz="2200" dirty="0" smtClean="0"/>
              <a:t>;</a:t>
            </a:r>
          </a:p>
          <a:p>
            <a:pPr>
              <a:buFontTx/>
              <a:buChar char="-"/>
            </a:pPr>
            <a:endParaRPr lang="en-US" sz="1000" dirty="0" smtClean="0"/>
          </a:p>
          <a:p>
            <a:pPr>
              <a:buFontTx/>
              <a:buChar char="-"/>
            </a:pPr>
            <a:r>
              <a:rPr lang="en-US" sz="2200" dirty="0" err="1" smtClean="0"/>
              <a:t>L’algoritmo</a:t>
            </a:r>
            <a:r>
              <a:rPr lang="en-US" sz="2200" dirty="0" smtClean="0"/>
              <a:t> </a:t>
            </a:r>
            <a:r>
              <a:rPr lang="en-US" sz="2200" dirty="0" err="1" smtClean="0"/>
              <a:t>viene</a:t>
            </a:r>
            <a:r>
              <a:rPr lang="en-US" sz="2200" dirty="0" smtClean="0"/>
              <a:t> </a:t>
            </a:r>
            <a:r>
              <a:rPr lang="en-US" sz="2200" dirty="0" err="1" smtClean="0"/>
              <a:t>applicato</a:t>
            </a:r>
            <a:r>
              <a:rPr lang="en-US" sz="2200" dirty="0" smtClean="0"/>
              <a:t> ad </a:t>
            </a:r>
            <a:r>
              <a:rPr lang="en-US" sz="2200" dirty="0" err="1" smtClean="0"/>
              <a:t>alcuni</a:t>
            </a:r>
            <a:r>
              <a:rPr lang="en-US" sz="2200" dirty="0" smtClean="0"/>
              <a:t> </a:t>
            </a:r>
            <a:r>
              <a:rPr lang="en-US" sz="2200" dirty="0" err="1" smtClean="0"/>
              <a:t>dati</a:t>
            </a:r>
            <a:r>
              <a:rPr lang="en-US" sz="2200" dirty="0" smtClean="0"/>
              <a:t> </a:t>
            </a:r>
            <a:r>
              <a:rPr lang="en-US" sz="2200" dirty="0" err="1" smtClean="0"/>
              <a:t>gia</a:t>
            </a:r>
            <a:r>
              <a:rPr lang="en-US" sz="2200" dirty="0" smtClean="0"/>
              <a:t> </a:t>
            </a:r>
            <a:r>
              <a:rPr lang="en-US" sz="2200" dirty="0" err="1" smtClean="0"/>
              <a:t>noti</a:t>
            </a:r>
            <a:r>
              <a:rPr lang="en-US" sz="2200" dirty="0" smtClean="0"/>
              <a:t>; I </a:t>
            </a:r>
            <a:r>
              <a:rPr lang="en-US" sz="2200" dirty="0" err="1" smtClean="0"/>
              <a:t>risultati</a:t>
            </a:r>
            <a:r>
              <a:rPr lang="en-US" sz="2200" dirty="0" smtClean="0"/>
              <a:t> </a:t>
            </a:r>
            <a:r>
              <a:rPr lang="en-US" sz="2200" dirty="0" err="1" smtClean="0"/>
              <a:t>ottenuti</a:t>
            </a:r>
            <a:r>
              <a:rPr lang="en-US" sz="2200" dirty="0" smtClean="0"/>
              <a:t> </a:t>
            </a:r>
            <a:r>
              <a:rPr lang="en-US" sz="2200" dirty="0" err="1" smtClean="0"/>
              <a:t>supportano</a:t>
            </a:r>
            <a:r>
              <a:rPr lang="en-US" sz="2200" dirty="0" smtClean="0"/>
              <a:t> </a:t>
            </a:r>
            <a:r>
              <a:rPr lang="en-US" sz="2200" dirty="0" err="1" smtClean="0"/>
              <a:t>uno</a:t>
            </a:r>
            <a:r>
              <a:rPr lang="en-US" sz="2200" dirty="0" smtClean="0"/>
              <a:t> schema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duplicazione</a:t>
            </a:r>
            <a:r>
              <a:rPr lang="en-US" sz="2200" dirty="0" smtClean="0"/>
              <a:t> </a:t>
            </a:r>
            <a:r>
              <a:rPr lang="en-US" sz="2200" dirty="0" err="1" smtClean="0"/>
              <a:t>segmentale</a:t>
            </a:r>
            <a:r>
              <a:rPr lang="en-US" sz="2200" dirty="0" smtClean="0"/>
              <a:t> </a:t>
            </a:r>
            <a:r>
              <a:rPr lang="en-US" sz="2200" dirty="0" err="1" smtClean="0"/>
              <a:t>chiamato</a:t>
            </a:r>
            <a:r>
              <a:rPr lang="en-US" sz="2200" dirty="0" smtClean="0"/>
              <a:t> “</a:t>
            </a:r>
            <a:r>
              <a:rPr lang="en-US" sz="2200" b="1" i="1" dirty="0" smtClean="0"/>
              <a:t>Two-Step model</a:t>
            </a:r>
            <a:r>
              <a:rPr lang="en-US" sz="2200" dirty="0" smtClean="0"/>
              <a:t>”.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sz="3000" smtClean="0"/>
              <a:t>Risultati (5)</a:t>
            </a:r>
            <a:endParaRPr lang="en-US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78426"/>
          </a:xfrm>
        </p:spPr>
        <p:txBody>
          <a:bodyPr/>
          <a:lstStyle/>
          <a:p>
            <a:pPr algn="ctr">
              <a:buNone/>
            </a:pPr>
            <a:r>
              <a:rPr lang="en-US" sz="2000" b="1" smtClean="0"/>
              <a:t>Relazioni fra I blocchi di duplicazione</a:t>
            </a:r>
          </a:p>
          <a:p>
            <a:pPr algn="ctr">
              <a:buNone/>
            </a:pPr>
            <a:endParaRPr lang="en-US" sz="1000" b="1" smtClean="0"/>
          </a:p>
          <a:p>
            <a:pPr>
              <a:buNone/>
            </a:pPr>
            <a:r>
              <a:rPr lang="en-US" sz="2000" smtClean="0"/>
              <a:t>Procedura per l’identificazione dei seeding blocks: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smtClean="0"/>
              <a:t>Identificazione della duplication distance normalizzata </a:t>
            </a:r>
            <a:r>
              <a:rPr lang="en-US" sz="1600" b="1" smtClean="0">
                <a:latin typeface="Times New Roman"/>
                <a:cs typeface="Times New Roman"/>
              </a:rPr>
              <a:t>d</a:t>
            </a:r>
            <a:r>
              <a:rPr lang="en-US" sz="1000" b="1" smtClean="0"/>
              <a:t>0,005</a:t>
            </a:r>
            <a:r>
              <a:rPr lang="en-US" sz="1600" smtClean="0"/>
              <a:t>: lo </a:t>
            </a:r>
            <a:r>
              <a:rPr lang="en-US" sz="1600" b="1" smtClean="0"/>
              <a:t>0.5%</a:t>
            </a:r>
            <a:r>
              <a:rPr lang="en-US" sz="1600" smtClean="0"/>
              <a:t> delle distanze trovate e’ &lt; </a:t>
            </a:r>
            <a:r>
              <a:rPr lang="en-US" sz="1600" b="1" smtClean="0">
                <a:latin typeface="Times New Roman"/>
                <a:cs typeface="Times New Roman"/>
              </a:rPr>
              <a:t>d</a:t>
            </a:r>
            <a:r>
              <a:rPr lang="en-US" sz="1000" b="1" smtClean="0"/>
              <a:t>0,005</a:t>
            </a:r>
            <a:r>
              <a:rPr lang="en-US" sz="1600" smtClean="0"/>
              <a:t>;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smtClean="0"/>
              <a:t>Identificazione dei blocchi di duplicazione che hanno piu’ del </a:t>
            </a:r>
            <a:r>
              <a:rPr lang="en-US" sz="1600" b="1" smtClean="0"/>
              <a:t>3,5%</a:t>
            </a:r>
            <a:r>
              <a:rPr lang="en-US" sz="1600" smtClean="0"/>
              <a:t> degli altri </a:t>
            </a:r>
            <a:r>
              <a:rPr lang="en-US" sz="1600" b="1" smtClean="0"/>
              <a:t>428</a:t>
            </a:r>
            <a:r>
              <a:rPr lang="en-US" sz="1600" smtClean="0"/>
              <a:t> blocchi a distanza &lt; </a:t>
            </a:r>
            <a:r>
              <a:rPr lang="en-US" sz="1600" b="1" smtClean="0">
                <a:latin typeface="Times New Roman"/>
                <a:cs typeface="Times New Roman"/>
              </a:rPr>
              <a:t>d</a:t>
            </a:r>
            <a:r>
              <a:rPr lang="en-US" sz="1000" b="1" smtClean="0"/>
              <a:t>0,005</a:t>
            </a:r>
            <a:r>
              <a:rPr lang="en-US" sz="1600" smtClean="0"/>
              <a:t>.</a:t>
            </a:r>
          </a:p>
          <a:p>
            <a:pPr marL="857250" lvl="1" indent="-457200">
              <a:buFont typeface="+mj-lt"/>
              <a:buAutoNum type="arabicPeriod"/>
            </a:pPr>
            <a:endParaRPr lang="en-US" sz="1600" smtClean="0"/>
          </a:p>
          <a:p>
            <a:pPr marL="857250" lvl="1" indent="-457200">
              <a:buFont typeface="+mj-lt"/>
              <a:buAutoNum type="arabicPeriod"/>
            </a:pPr>
            <a:endParaRPr lang="en-US" sz="1600" smtClean="0"/>
          </a:p>
          <a:p>
            <a:pPr marL="857250" lvl="1" indent="-457200">
              <a:buFont typeface="+mj-lt"/>
              <a:buAutoNum type="arabicPeriod"/>
            </a:pPr>
            <a:endParaRPr lang="en-US" sz="1600" smtClean="0"/>
          </a:p>
          <a:p>
            <a:pPr marL="857250" lvl="1" indent="-457200">
              <a:buFont typeface="+mj-lt"/>
              <a:buAutoNum type="arabicPeriod"/>
            </a:pPr>
            <a:endParaRPr lang="en-US" sz="1600" smtClean="0"/>
          </a:p>
          <a:p>
            <a:pPr marL="457200" indent="-457200"/>
            <a:r>
              <a:rPr lang="en-US" sz="2000" smtClean="0"/>
              <a:t>Molti seeding blocks sono vicini ad altri seeding blocks;</a:t>
            </a:r>
          </a:p>
          <a:p>
            <a:pPr marL="457200" indent="-457200"/>
            <a:r>
              <a:rPr lang="en-US" sz="2000" smtClean="0"/>
              <a:t>Duplicazioni a partire da 2 seeding blocks risultano piu’ parsimoniose di duplicazioni a partire da uno solo;</a:t>
            </a:r>
          </a:p>
          <a:p>
            <a:pPr marL="457200" indent="-457200"/>
            <a:endParaRPr lang="en-US" sz="1000" smtClean="0"/>
          </a:p>
          <a:p>
            <a:pPr marL="457200" indent="-457200" algn="ctr">
              <a:buNone/>
            </a:pPr>
            <a:r>
              <a:rPr lang="en-US" sz="2000" b="1" smtClean="0"/>
              <a:t>Cio’ suggerisce un modello in cui i blocchi target sono </a:t>
            </a:r>
          </a:p>
          <a:p>
            <a:pPr marL="457200" indent="-457200" algn="ctr">
              <a:buNone/>
            </a:pPr>
            <a:r>
              <a:rPr lang="en-US" sz="2000" b="1" smtClean="0"/>
              <a:t>generati da 2 seeding blocks contemporaneamente…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2971799"/>
            <a:ext cx="5638800" cy="646331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effectLst>
            <a:glow rad="203200">
              <a:schemeClr val="tx1">
                <a:alpha val="75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i="1"/>
              <a:t>Seeding block:</a:t>
            </a:r>
          </a:p>
          <a:p>
            <a:r>
              <a:rPr lang="en-US"/>
              <a:t>|{</a:t>
            </a:r>
            <a:r>
              <a:rPr lang="en-US">
                <a:latin typeface="Times New Roman"/>
                <a:cs typeface="Times New Roman"/>
              </a:rPr>
              <a:t>B</a:t>
            </a:r>
            <a:r>
              <a:rPr lang="en-US" sz="1200"/>
              <a:t>j</a:t>
            </a:r>
            <a:r>
              <a:rPr lang="en-US"/>
              <a:t> : j ≠ i e </a:t>
            </a:r>
            <a:r>
              <a:rPr lang="en-US" i="1">
                <a:latin typeface="Times New Roman"/>
                <a:cs typeface="Times New Roman"/>
              </a:rPr>
              <a:t>D’(i,j)</a:t>
            </a:r>
            <a:r>
              <a:rPr lang="en-US"/>
              <a:t> ≤ </a:t>
            </a:r>
            <a:r>
              <a:rPr lang="en-US">
                <a:latin typeface="Times New Roman"/>
                <a:cs typeface="Times New Roman"/>
              </a:rPr>
              <a:t>d</a:t>
            </a:r>
            <a:r>
              <a:rPr lang="en-US" sz="1000"/>
              <a:t>0,005</a:t>
            </a:r>
            <a:r>
              <a:rPr lang="en-US"/>
              <a:t>}| ≥ floor(0,035(428)) = </a:t>
            </a:r>
            <a:r>
              <a:rPr lang="en-US" b="1"/>
              <a:t>14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Two-step model esteso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1" y="1013933"/>
            <a:ext cx="6934200" cy="2630491"/>
          </a:xfrm>
          <a:prstGeom prst="rect">
            <a:avLst/>
          </a:prstGeom>
          <a:solidFill>
            <a:srgbClr val="FFFFFF"/>
          </a:solidFill>
          <a:effectLst>
            <a:glow rad="228600">
              <a:schemeClr val="tx1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wostepmodel2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0738" y="1117442"/>
            <a:ext cx="3638123" cy="23490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00200" y="1141511"/>
            <a:ext cx="1841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/>
              <a:t>Genoma ancestrale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84799" y="2126397"/>
            <a:ext cx="1501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/>
              <a:t>Seeding blocks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00031" y="3182758"/>
            <a:ext cx="2678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/>
              <a:t>Duplication blocks secondari</a:t>
            </a:r>
          </a:p>
        </p:txBody>
      </p:sp>
      <p:sp>
        <p:nvSpPr>
          <p:cNvPr id="15" name="Left Brace 14"/>
          <p:cNvSpPr/>
          <p:nvPr/>
        </p:nvSpPr>
        <p:spPr>
          <a:xfrm>
            <a:off x="3884534" y="1437620"/>
            <a:ext cx="316204" cy="68877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688356" y="1449288"/>
            <a:ext cx="1196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/>
              <a:t>Duplicazioni</a:t>
            </a:r>
          </a:p>
          <a:p>
            <a:pPr algn="ctr"/>
            <a:r>
              <a:rPr lang="en-US" sz="1400" i="1"/>
              <a:t>primarie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88356" y="2482313"/>
            <a:ext cx="1196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/>
              <a:t>Duplicazioni</a:t>
            </a:r>
          </a:p>
          <a:p>
            <a:pPr algn="ctr"/>
            <a:r>
              <a:rPr lang="en-US" sz="1400" i="1"/>
              <a:t>secondarie</a:t>
            </a:r>
          </a:p>
        </p:txBody>
      </p:sp>
      <p:sp>
        <p:nvSpPr>
          <p:cNvPr id="19" name="Left Brace 18"/>
          <p:cNvSpPr/>
          <p:nvPr/>
        </p:nvSpPr>
        <p:spPr>
          <a:xfrm>
            <a:off x="3878832" y="2482313"/>
            <a:ext cx="316204" cy="68877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57200" y="4267200"/>
            <a:ext cx="8229600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Assunzioni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kern="0" smtClean="0"/>
              <a:t>Il genoma ancestrale contiene una sola copia dei dupliconi del genoma moderno;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kern="0" smtClean="0"/>
              <a:t>Ogni duplication block viene generato da un solo seeding block ed, eventualmente, da un duplicone del genoma ancestrale;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kern="0" smtClean="0"/>
              <a:t>Alcuni seeding block potrebbero non generare nessun duplication block secondario.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Two-step duplication tree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1" y="1013934"/>
            <a:ext cx="6690831" cy="2491266"/>
          </a:xfrm>
          <a:prstGeom prst="rect">
            <a:avLst/>
          </a:prstGeom>
          <a:solidFill>
            <a:srgbClr val="FFFFFF"/>
          </a:solidFill>
          <a:effectLst>
            <a:glow rad="228600">
              <a:schemeClr val="tx1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57200" y="3810001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b="1" kern="0" smtClean="0"/>
              <a:t>Osservazioni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kern="0" smtClean="0"/>
              <a:t>Rappresentazione compatta di uno scenario di duplicazione two-step esteso;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kern="0" smtClean="0"/>
              <a:t>Ha sempre profondita’ 3;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kern="0" smtClean="0"/>
              <a:t>L’albero piu’ parsimonioso e’ quello che definisce la partizione in seeding blocks e duplication blocks secondari piu’ parsimoniosa in termini di duplication distance.</a:t>
            </a:r>
          </a:p>
        </p:txBody>
      </p:sp>
      <p:pic>
        <p:nvPicPr>
          <p:cNvPr id="16" name="Picture 15" descr="dupl tree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1" y="1013932"/>
            <a:ext cx="6690831" cy="2491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Il problema (1)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b="1" kern="0" smtClean="0"/>
              <a:t>Siano: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000" b="1" kern="0" smtClean="0">
                <a:latin typeface="Times New Roman"/>
                <a:cs typeface="Times New Roman"/>
              </a:rPr>
              <a:t>G</a:t>
            </a:r>
            <a:r>
              <a:rPr lang="en-US" sz="2000" b="1" kern="0" smtClean="0"/>
              <a:t> </a:t>
            </a:r>
            <a:r>
              <a:rPr lang="en-US" sz="2000" kern="0" smtClean="0"/>
              <a:t>= Il genoma ancestrale;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b="1" i="1" kern="0" smtClean="0">
                <a:latin typeface="Times New Roman"/>
                <a:cs typeface="Times New Roman"/>
              </a:rPr>
              <a:t>D</a:t>
            </a:r>
            <a:r>
              <a:rPr lang="en-US" sz="1600" b="1" i="1" kern="0" smtClean="0">
                <a:latin typeface="Times New Roman"/>
                <a:cs typeface="Times New Roman"/>
              </a:rPr>
              <a:t>G</a:t>
            </a:r>
            <a:r>
              <a:rPr lang="en-US" sz="2000" b="1" i="1" kern="0" smtClean="0">
                <a:latin typeface="Times New Roman"/>
                <a:cs typeface="Times New Roman"/>
              </a:rPr>
              <a:t>(B</a:t>
            </a:r>
            <a:r>
              <a:rPr lang="en-US" sz="1400" b="1" i="1" kern="0" smtClean="0">
                <a:latin typeface="Times New Roman"/>
                <a:cs typeface="Times New Roman"/>
              </a:rPr>
              <a:t>i</a:t>
            </a:r>
            <a:r>
              <a:rPr lang="en-US" sz="2000" b="1" i="1" kern="0" smtClean="0">
                <a:latin typeface="Times New Roman"/>
                <a:cs typeface="Times New Roman"/>
              </a:rPr>
              <a:t>)</a:t>
            </a:r>
            <a:r>
              <a:rPr lang="en-US" sz="2000" b="1" kern="0" smtClean="0"/>
              <a:t> </a:t>
            </a:r>
            <a:r>
              <a:rPr lang="en-US" sz="2000" kern="0" smtClean="0"/>
              <a:t>= Duplication distance del seed block;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b="1" kern="0" smtClean="0">
                <a:latin typeface="Times New Roman"/>
                <a:cs typeface="Times New Roman"/>
              </a:rPr>
              <a:t>B</a:t>
            </a:r>
            <a:r>
              <a:rPr lang="en-US" sz="1400" b="1" kern="0" smtClean="0"/>
              <a:t>i </a:t>
            </a:r>
            <a:r>
              <a:rPr lang="en-US" sz="2000" b="1" kern="0" smtClean="0"/>
              <a:t>o </a:t>
            </a:r>
            <a:r>
              <a:rPr lang="en-US" sz="2000" b="1" kern="0" smtClean="0">
                <a:latin typeface="Times New Roman"/>
                <a:cs typeface="Times New Roman"/>
              </a:rPr>
              <a:t>G</a:t>
            </a:r>
            <a:r>
              <a:rPr lang="en-US" sz="2000" b="1" kern="0" smtClean="0"/>
              <a:t> </a:t>
            </a:r>
            <a:r>
              <a:rPr lang="en-US" sz="2000" kern="0" smtClean="0"/>
              <a:t>= Concatenazione di </a:t>
            </a:r>
            <a:r>
              <a:rPr lang="en-US" sz="2000" kern="0" smtClean="0">
                <a:latin typeface="Times New Roman"/>
                <a:cs typeface="Times New Roman"/>
              </a:rPr>
              <a:t>G</a:t>
            </a:r>
            <a:r>
              <a:rPr lang="en-US" sz="2000" kern="0" smtClean="0"/>
              <a:t> e </a:t>
            </a:r>
            <a:r>
              <a:rPr lang="en-US" sz="2000" kern="0" smtClean="0">
                <a:latin typeface="Times New Roman"/>
                <a:cs typeface="Times New Roman"/>
              </a:rPr>
              <a:t>B</a:t>
            </a:r>
            <a:r>
              <a:rPr lang="en-US" sz="1400" kern="0" smtClean="0"/>
              <a:t>i</a:t>
            </a:r>
            <a:r>
              <a:rPr lang="en-US" sz="2000" kern="0" smtClean="0"/>
              <a:t> ottenuta mettendoci in mezzo un dummy character (per evitare copie errate);</a:t>
            </a:r>
            <a:endParaRPr lang="en-US" sz="2000" i="1" kern="0" smtClean="0">
              <a:latin typeface="Times New Roman"/>
              <a:cs typeface="Times New Roman"/>
            </a:endParaRP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b="1" i="1" kern="0" smtClean="0">
                <a:latin typeface="Times New Roman"/>
                <a:cs typeface="Times New Roman"/>
              </a:rPr>
              <a:t>D</a:t>
            </a:r>
            <a:r>
              <a:rPr lang="en-US" sz="1600" b="1" i="1" kern="0" smtClean="0">
                <a:latin typeface="Times New Roman"/>
                <a:cs typeface="Times New Roman"/>
              </a:rPr>
              <a:t>G</a:t>
            </a:r>
            <a:r>
              <a:rPr lang="en-US" sz="2000" b="1" i="1" kern="0" smtClean="0">
                <a:latin typeface="Times New Roman"/>
                <a:cs typeface="Times New Roman"/>
              </a:rPr>
              <a:t>(B</a:t>
            </a:r>
            <a:r>
              <a:rPr lang="en-US" sz="1400" b="1" i="1" kern="0" smtClean="0">
                <a:latin typeface="Times New Roman"/>
                <a:cs typeface="Times New Roman"/>
              </a:rPr>
              <a:t>i</a:t>
            </a:r>
            <a:r>
              <a:rPr lang="en-US" sz="2000" b="1" i="1" kern="0" smtClean="0">
                <a:latin typeface="Times New Roman"/>
                <a:cs typeface="Times New Roman"/>
              </a:rPr>
              <a:t> o G)</a:t>
            </a:r>
            <a:r>
              <a:rPr lang="en-US" sz="2000" b="1" kern="0" smtClean="0"/>
              <a:t> </a:t>
            </a:r>
            <a:r>
              <a:rPr lang="en-US" sz="2000" kern="0" smtClean="0"/>
              <a:t>= Duplication distance dei duplication blocks secondari.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kern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57200" y="4038600"/>
            <a:ext cx="8229600" cy="16312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glow rad="228600">
              <a:schemeClr val="tx1"/>
            </a:glow>
          </a:effectLst>
        </p:spPr>
        <p:txBody>
          <a:bodyPr wrap="square" rtlCol="0">
            <a:spAutoFit/>
          </a:bodyPr>
          <a:lstStyle/>
          <a:p>
            <a:r>
              <a:rPr lang="en-US" sz="2000" b="1" i="1" u="sng"/>
              <a:t>Problema</a:t>
            </a:r>
            <a:r>
              <a:rPr lang="en-US" sz="2000"/>
              <a:t>: Calcolare il two-step duplication tree piu’ parsimonioso</a:t>
            </a:r>
          </a:p>
          <a:p>
            <a:endParaRPr lang="en-US" sz="1000"/>
          </a:p>
          <a:p>
            <a:r>
              <a:rPr lang="en-US" sz="2000" b="1" i="1" u="sng"/>
              <a:t>Input</a:t>
            </a:r>
            <a:r>
              <a:rPr lang="en-US" sz="2000"/>
              <a:t>:         Il genoma ancestrale </a:t>
            </a:r>
            <a:r>
              <a:rPr lang="en-US" sz="2000">
                <a:latin typeface="Times New Roman"/>
                <a:cs typeface="Times New Roman"/>
              </a:rPr>
              <a:t>G</a:t>
            </a:r>
            <a:r>
              <a:rPr lang="en-US" sz="2000"/>
              <a:t> e il set { </a:t>
            </a:r>
            <a:r>
              <a:rPr lang="en-US" sz="2000">
                <a:latin typeface="Times New Roman"/>
                <a:cs typeface="Times New Roman"/>
              </a:rPr>
              <a:t>B</a:t>
            </a:r>
            <a:r>
              <a:rPr lang="en-US" sz="1200"/>
              <a:t>1</a:t>
            </a:r>
            <a:r>
              <a:rPr lang="en-US" sz="2000"/>
              <a:t>, … </a:t>
            </a:r>
            <a:r>
              <a:rPr lang="en-US" sz="2000">
                <a:latin typeface="Times New Roman"/>
                <a:cs typeface="Times New Roman"/>
              </a:rPr>
              <a:t>B</a:t>
            </a:r>
            <a:r>
              <a:rPr lang="en-US" sz="1600"/>
              <a:t>n</a:t>
            </a:r>
            <a:r>
              <a:rPr lang="en-US" sz="2000"/>
              <a:t> } dei duplication 	    </a:t>
            </a:r>
          </a:p>
          <a:p>
            <a:r>
              <a:rPr lang="en-US" sz="2000"/>
              <a:t>                   blocks del genoma moderno;</a:t>
            </a:r>
          </a:p>
          <a:p>
            <a:endParaRPr lang="en-US" sz="1000"/>
          </a:p>
          <a:p>
            <a:r>
              <a:rPr lang="en-US" sz="2000" b="1" i="1" u="sng"/>
              <a:t>Output</a:t>
            </a:r>
            <a:r>
              <a:rPr lang="en-US" sz="2000"/>
              <a:t>:      Il two-step duplication tree con duplication distance minima.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Il problema (2)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981200" y="762000"/>
            <a:ext cx="4751291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1" kern="0" smtClean="0"/>
              <a:t>Puo’ essere formalizzato come ILP</a:t>
            </a:r>
            <a:endParaRPr lang="en-US" sz="2000" kern="0" smtClean="0"/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kern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267643" y="1447801"/>
            <a:ext cx="6096000" cy="29238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glow rad="228600">
              <a:schemeClr val="tx1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    min</a:t>
            </a:r>
            <a:r>
              <a:rPr lang="en-US" sz="2000"/>
              <a:t>   </a:t>
            </a:r>
            <a:r>
              <a:rPr lang="en-US" sz="3200"/>
              <a:t>Σ </a:t>
            </a:r>
            <a:r>
              <a:rPr lang="en-US" sz="2000"/>
              <a:t>(</a:t>
            </a:r>
            <a:r>
              <a:rPr lang="en-US" sz="2000">
                <a:latin typeface="Times New Roman"/>
                <a:cs typeface="Times New Roman"/>
              </a:rPr>
              <a:t>u</a:t>
            </a:r>
            <a:r>
              <a:rPr lang="en-US" sz="1200"/>
              <a:t>i</a:t>
            </a:r>
            <a:r>
              <a:rPr lang="en-US" sz="2000"/>
              <a:t> + </a:t>
            </a:r>
            <a:r>
              <a:rPr lang="en-US" sz="2000" i="1">
                <a:latin typeface="Times New Roman"/>
                <a:cs typeface="Times New Roman"/>
              </a:rPr>
              <a:t>D</a:t>
            </a:r>
            <a:r>
              <a:rPr lang="en-US" sz="1600" i="1">
                <a:latin typeface="Times New Roman"/>
                <a:cs typeface="Times New Roman"/>
              </a:rPr>
              <a:t>G</a:t>
            </a:r>
            <a:r>
              <a:rPr lang="en-US" sz="2000" i="1">
                <a:latin typeface="Times New Roman"/>
                <a:cs typeface="Times New Roman"/>
              </a:rPr>
              <a:t>(B</a:t>
            </a:r>
            <a:r>
              <a:rPr lang="en-US" sz="1200" i="1">
                <a:latin typeface="Times New Roman"/>
                <a:cs typeface="Times New Roman"/>
              </a:rPr>
              <a:t>i</a:t>
            </a:r>
            <a:r>
              <a:rPr lang="en-US" sz="2000" i="1">
                <a:latin typeface="Times New Roman"/>
                <a:cs typeface="Times New Roman"/>
              </a:rPr>
              <a:t>)</a:t>
            </a:r>
            <a:r>
              <a:rPr lang="en-US" sz="2000"/>
              <a:t>) +  </a:t>
            </a:r>
            <a:r>
              <a:rPr lang="en-US" sz="3200"/>
              <a:t>Σ</a:t>
            </a:r>
            <a:r>
              <a:rPr lang="en-US" sz="2000"/>
              <a:t>  </a:t>
            </a:r>
            <a:r>
              <a:rPr lang="en-US" sz="3200"/>
              <a:t>Σ</a:t>
            </a:r>
            <a:r>
              <a:rPr lang="en-US" sz="2000"/>
              <a:t> (</a:t>
            </a:r>
            <a:r>
              <a:rPr lang="en-US" sz="2000">
                <a:latin typeface="Times New Roman"/>
                <a:cs typeface="Times New Roman"/>
              </a:rPr>
              <a:t>v</a:t>
            </a:r>
            <a:r>
              <a:rPr lang="en-US" sz="1200"/>
              <a:t>i,j</a:t>
            </a:r>
            <a:r>
              <a:rPr lang="en-US" sz="2000"/>
              <a:t> x </a:t>
            </a:r>
            <a:r>
              <a:rPr lang="en-US" sz="2000" i="1">
                <a:latin typeface="Times New Roman"/>
                <a:cs typeface="Times New Roman"/>
              </a:rPr>
              <a:t>D</a:t>
            </a:r>
            <a:r>
              <a:rPr lang="en-US" sz="1400" i="1">
                <a:latin typeface="Times New Roman"/>
                <a:cs typeface="Times New Roman"/>
              </a:rPr>
              <a:t>B</a:t>
            </a:r>
            <a:r>
              <a:rPr lang="en-US" sz="1000" i="1">
                <a:latin typeface="Times New Roman"/>
                <a:cs typeface="Times New Roman"/>
              </a:rPr>
              <a:t>j</a:t>
            </a:r>
            <a:r>
              <a:rPr lang="en-US" sz="1400" i="1">
                <a:latin typeface="Times New Roman"/>
                <a:cs typeface="Times New Roman"/>
              </a:rPr>
              <a:t>o</a:t>
            </a:r>
            <a:r>
              <a:rPr lang="en-US" sz="1400" i="1">
                <a:latin typeface="Times New Roman"/>
                <a:ea typeface="Wingdings"/>
                <a:cs typeface="Times New Roman"/>
              </a:rPr>
              <a:t>G</a:t>
            </a:r>
            <a:r>
              <a:rPr lang="en-US" sz="2000" i="1">
                <a:latin typeface="Times New Roman"/>
                <a:ea typeface="Wingdings"/>
                <a:cs typeface="Times New Roman"/>
              </a:rPr>
              <a:t>(B</a:t>
            </a:r>
            <a:r>
              <a:rPr lang="en-US" sz="1200" i="1">
                <a:latin typeface="Times New Roman"/>
                <a:ea typeface="Wingdings"/>
                <a:cs typeface="Times New Roman"/>
              </a:rPr>
              <a:t>i</a:t>
            </a:r>
            <a:r>
              <a:rPr lang="en-US" sz="2000" i="1">
                <a:latin typeface="Times New Roman"/>
                <a:ea typeface="Wingdings"/>
                <a:cs typeface="Times New Roman"/>
              </a:rPr>
              <a:t>)</a:t>
            </a:r>
            <a:r>
              <a:rPr lang="en-US" sz="2000"/>
              <a:t>)</a:t>
            </a:r>
          </a:p>
          <a:p>
            <a:endParaRPr lang="en-US" sz="2000"/>
          </a:p>
          <a:p>
            <a:pPr algn="ctr"/>
            <a:r>
              <a:rPr lang="en-US" sz="2000" b="1"/>
              <a:t>Dove:</a:t>
            </a:r>
            <a:endParaRPr lang="en-US" sz="1000" b="1"/>
          </a:p>
          <a:p>
            <a:pPr algn="ctr"/>
            <a:r>
              <a:rPr lang="en-US" sz="3200"/>
              <a:t>Σ </a:t>
            </a:r>
            <a:r>
              <a:rPr lang="en-US" sz="2000">
                <a:latin typeface="Times New Roman"/>
                <a:cs typeface="Times New Roman"/>
              </a:rPr>
              <a:t>v</a:t>
            </a:r>
            <a:r>
              <a:rPr lang="en-US" sz="1200"/>
              <a:t>i,j</a:t>
            </a:r>
            <a:r>
              <a:rPr lang="en-US" sz="1400"/>
              <a:t> </a:t>
            </a:r>
            <a:r>
              <a:rPr lang="en-US" sz="2000"/>
              <a:t>= 1 per ogni i</a:t>
            </a:r>
          </a:p>
          <a:p>
            <a:pPr algn="ctr"/>
            <a:endParaRPr lang="en-US" sz="1000" b="1"/>
          </a:p>
          <a:p>
            <a:pPr algn="ctr"/>
            <a:r>
              <a:rPr lang="en-US" sz="2000">
                <a:latin typeface="Times New Roman"/>
                <a:cs typeface="Times New Roman"/>
              </a:rPr>
              <a:t>v</a:t>
            </a:r>
            <a:r>
              <a:rPr lang="en-US" sz="1200"/>
              <a:t>i,j</a:t>
            </a:r>
            <a:r>
              <a:rPr lang="en-US" sz="2000"/>
              <a:t> – </a:t>
            </a:r>
            <a:r>
              <a:rPr lang="en-US" sz="2000">
                <a:latin typeface="Times New Roman"/>
                <a:cs typeface="Times New Roman"/>
              </a:rPr>
              <a:t>u</a:t>
            </a:r>
            <a:r>
              <a:rPr lang="en-US" sz="1200"/>
              <a:t>j</a:t>
            </a:r>
            <a:r>
              <a:rPr lang="en-US" sz="2000"/>
              <a:t> ≤ 0 per ogni i,j</a:t>
            </a:r>
          </a:p>
          <a:p>
            <a:pPr algn="ctr"/>
            <a:endParaRPr lang="en-US" sz="1000"/>
          </a:p>
          <a:p>
            <a:pPr algn="ctr"/>
            <a:r>
              <a:rPr lang="en-US" sz="2000">
                <a:latin typeface="Times New Roman"/>
                <a:cs typeface="Times New Roman"/>
              </a:rPr>
              <a:t>u</a:t>
            </a:r>
            <a:r>
              <a:rPr lang="en-US" sz="1200"/>
              <a:t>i</a:t>
            </a:r>
            <a:r>
              <a:rPr lang="en-US" sz="2000"/>
              <a:t>, </a:t>
            </a:r>
            <a:r>
              <a:rPr lang="en-US" sz="2000">
                <a:latin typeface="Times New Roman"/>
                <a:cs typeface="Times New Roman"/>
              </a:rPr>
              <a:t>v</a:t>
            </a:r>
            <a:r>
              <a:rPr lang="en-US" sz="1200"/>
              <a:t>i</a:t>
            </a:r>
            <a:r>
              <a:rPr lang="ru-RU" sz="2000"/>
              <a:t> </a:t>
            </a:r>
            <a:r>
              <a:rPr lang="en-US" sz="2000"/>
              <a:t> </a:t>
            </a:r>
            <a:r>
              <a:rPr lang="en-US" sz="2000" baseline="-21000"/>
              <a:t> </a:t>
            </a:r>
            <a:r>
              <a:rPr lang="en-US" sz="2000"/>
              <a:t> {0,1}</a:t>
            </a:r>
          </a:p>
          <a:p>
            <a:r>
              <a:rPr lang="en-US" sz="2000" b="1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0" y="1932800"/>
            <a:ext cx="389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/>
              <a:t>u,v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04257" y="1932800"/>
            <a:ext cx="394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/>
              <a:t>i=1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68490" y="1932800"/>
            <a:ext cx="394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/>
              <a:t>i=1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98566" y="1932800"/>
            <a:ext cx="407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/>
              <a:t>j=1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67000" y="1447801"/>
            <a:ext cx="29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/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00600" y="1447801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/>
              <a:t>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9900" y="1447801"/>
            <a:ext cx="29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/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76600" y="2999600"/>
            <a:ext cx="23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/>
              <a:t>j</a:t>
            </a:r>
          </a:p>
        </p:txBody>
      </p:sp>
      <p:sp>
        <p:nvSpPr>
          <p:cNvPr id="19" name="TextBox 18"/>
          <p:cNvSpPr txBox="1"/>
          <p:nvPr/>
        </p:nvSpPr>
        <p:spPr>
          <a:xfrm rot="10800000">
            <a:off x="4157873" y="3670757"/>
            <a:ext cx="315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aseline="12000"/>
              <a:t>э</a:t>
            </a:r>
            <a:endParaRPr lang="en-US" sz="3000" baseline="1200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358609" y="4660901"/>
            <a:ext cx="82296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</a:pPr>
            <a:r>
              <a:rPr lang="en-US" b="1">
                <a:latin typeface="Times New Roman"/>
                <a:cs typeface="Times New Roman"/>
              </a:rPr>
              <a:t>U</a:t>
            </a:r>
            <a:r>
              <a:rPr lang="en-US" b="1"/>
              <a:t> = [</a:t>
            </a:r>
            <a:r>
              <a:rPr lang="en-US" b="1">
                <a:latin typeface="Times New Roman"/>
                <a:cs typeface="Times New Roman"/>
              </a:rPr>
              <a:t>u</a:t>
            </a:r>
            <a:r>
              <a:rPr lang="en-US" sz="1000" b="1"/>
              <a:t>1</a:t>
            </a:r>
            <a:r>
              <a:rPr lang="en-US" b="1"/>
              <a:t>, … </a:t>
            </a:r>
            <a:r>
              <a:rPr lang="en-US" b="1">
                <a:latin typeface="Times New Roman"/>
                <a:cs typeface="Times New Roman"/>
              </a:rPr>
              <a:t>u</a:t>
            </a:r>
            <a:r>
              <a:rPr lang="en-US" sz="1200" b="1"/>
              <a:t>n</a:t>
            </a:r>
            <a:r>
              <a:rPr lang="en-US" b="1"/>
              <a:t>]</a:t>
            </a:r>
            <a:r>
              <a:rPr lang="en-US"/>
              <a:t> e’ un array i cui elementi u</a:t>
            </a:r>
            <a:r>
              <a:rPr lang="en-US" sz="1400"/>
              <a:t>i</a:t>
            </a:r>
            <a:r>
              <a:rPr lang="en-US"/>
              <a:t> dicono se </a:t>
            </a:r>
            <a:r>
              <a:rPr lang="en-US">
                <a:latin typeface="Times New Roman"/>
                <a:cs typeface="Times New Roman"/>
              </a:rPr>
              <a:t>B</a:t>
            </a:r>
            <a:r>
              <a:rPr lang="en-US" sz="1400"/>
              <a:t>i</a:t>
            </a:r>
            <a:r>
              <a:rPr lang="en-US"/>
              <a:t> e’ un seed block (</a:t>
            </a:r>
            <a:r>
              <a:rPr lang="en-US" b="1"/>
              <a:t>ovvero v</a:t>
            </a:r>
            <a:r>
              <a:rPr lang="en-US" sz="1400" b="1"/>
              <a:t>i</a:t>
            </a:r>
            <a:r>
              <a:rPr lang="en-US" b="1"/>
              <a:t> e’ un arco da </a:t>
            </a:r>
            <a:r>
              <a:rPr lang="en-US" b="1">
                <a:latin typeface="Times New Roman"/>
                <a:cs typeface="Times New Roman"/>
              </a:rPr>
              <a:t>G</a:t>
            </a:r>
            <a:r>
              <a:rPr lang="en-US" b="1"/>
              <a:t> a </a:t>
            </a:r>
            <a:r>
              <a:rPr lang="en-US" b="1">
                <a:latin typeface="Times New Roman"/>
                <a:cs typeface="Times New Roman"/>
              </a:rPr>
              <a:t>B</a:t>
            </a:r>
            <a:r>
              <a:rPr lang="en-US" sz="1400" b="1"/>
              <a:t>i</a:t>
            </a:r>
            <a:r>
              <a:rPr lang="en-US" b="1"/>
              <a:t> nel tree</a:t>
            </a:r>
            <a:r>
              <a:rPr lang="en-US"/>
              <a:t>);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/>
              <a:buChar char="•"/>
            </a:pPr>
            <a:r>
              <a:rPr lang="en-US" b="1" kern="0" smtClean="0">
                <a:latin typeface="Times New Roman"/>
                <a:cs typeface="Times New Roman"/>
              </a:rPr>
              <a:t>V</a:t>
            </a:r>
            <a:r>
              <a:rPr lang="en-US" b="1" kern="0" smtClean="0"/>
              <a:t> = [</a:t>
            </a:r>
            <a:r>
              <a:rPr lang="en-US" b="1" kern="0" smtClean="0">
                <a:latin typeface="Times New Roman"/>
                <a:cs typeface="Times New Roman"/>
              </a:rPr>
              <a:t>v</a:t>
            </a:r>
            <a:r>
              <a:rPr lang="en-US" sz="1000" b="1" kern="0" smtClean="0"/>
              <a:t>11</a:t>
            </a:r>
            <a:r>
              <a:rPr lang="en-US" b="1" kern="0" smtClean="0"/>
              <a:t>, … </a:t>
            </a:r>
            <a:r>
              <a:rPr lang="en-US" b="1" kern="0" smtClean="0">
                <a:latin typeface="Times New Roman"/>
                <a:cs typeface="Times New Roman"/>
              </a:rPr>
              <a:t>v</a:t>
            </a:r>
            <a:r>
              <a:rPr lang="en-US" sz="1200" b="1" kern="0" smtClean="0"/>
              <a:t>mn</a:t>
            </a:r>
            <a:r>
              <a:rPr lang="en-US" b="1" kern="0" smtClean="0"/>
              <a:t>]</a:t>
            </a:r>
            <a:r>
              <a:rPr lang="en-US" kern="0" smtClean="0"/>
              <a:t> e’ una matrice che indica che il duplication block </a:t>
            </a:r>
            <a:r>
              <a:rPr lang="en-US" kern="0" smtClean="0">
                <a:latin typeface="Times New Roman"/>
                <a:cs typeface="Times New Roman"/>
              </a:rPr>
              <a:t>B</a:t>
            </a:r>
            <a:r>
              <a:rPr lang="en-US" sz="1400" kern="0" smtClean="0"/>
              <a:t>i</a:t>
            </a:r>
            <a:r>
              <a:rPr lang="en-US" kern="0" smtClean="0"/>
              <a:t> e’ seeded dal seed block </a:t>
            </a:r>
            <a:r>
              <a:rPr lang="en-US" kern="0" smtClean="0">
                <a:latin typeface="Times New Roman"/>
                <a:cs typeface="Times New Roman"/>
              </a:rPr>
              <a:t>B</a:t>
            </a:r>
            <a:r>
              <a:rPr lang="en-US" sz="1400" kern="0" smtClean="0"/>
              <a:t>j</a:t>
            </a:r>
            <a:r>
              <a:rPr lang="en-US" kern="0" smtClean="0"/>
              <a:t> (</a:t>
            </a:r>
            <a:r>
              <a:rPr lang="en-US" b="1" kern="0" smtClean="0"/>
              <a:t>ovvero </a:t>
            </a:r>
            <a:r>
              <a:rPr lang="en-US" b="1" kern="0" smtClean="0">
                <a:latin typeface="Times New Roman"/>
                <a:cs typeface="Times New Roman"/>
              </a:rPr>
              <a:t>B</a:t>
            </a:r>
            <a:r>
              <a:rPr lang="en-US" sz="1400" b="1" kern="0" smtClean="0"/>
              <a:t>i</a:t>
            </a:r>
            <a:r>
              <a:rPr lang="en-US" b="1" kern="0" smtClean="0"/>
              <a:t> e’ figlio di </a:t>
            </a:r>
            <a:r>
              <a:rPr lang="en-US" b="1" kern="0" smtClean="0">
                <a:latin typeface="Times New Roman"/>
                <a:cs typeface="Times New Roman"/>
              </a:rPr>
              <a:t>B</a:t>
            </a:r>
            <a:r>
              <a:rPr lang="en-US" sz="1400" b="1" kern="0" smtClean="0"/>
              <a:t>j</a:t>
            </a:r>
            <a:r>
              <a:rPr lang="en-US" b="1" kern="0" smtClean="0"/>
              <a:t> nel tree</a:t>
            </a:r>
            <a:r>
              <a:rPr lang="en-US" kern="0" smtClean="0"/>
              <a:t>).</a:t>
            </a:r>
          </a:p>
        </p:txBody>
      </p:sp>
      <p:sp>
        <p:nvSpPr>
          <p:cNvPr id="23" name="Left Bracket 22"/>
          <p:cNvSpPr/>
          <p:nvPr/>
        </p:nvSpPr>
        <p:spPr>
          <a:xfrm>
            <a:off x="2499911" y="1551801"/>
            <a:ext cx="45719" cy="657998"/>
          </a:xfrm>
          <a:prstGeom prst="leftBracke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ket 23"/>
          <p:cNvSpPr/>
          <p:nvPr/>
        </p:nvSpPr>
        <p:spPr>
          <a:xfrm>
            <a:off x="7086600" y="1551801"/>
            <a:ext cx="76200" cy="657998"/>
          </a:xfrm>
          <a:prstGeom prst="rightBracke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sz="3000" smtClean="0"/>
              <a:t>Risultati (1)</a:t>
            </a:r>
            <a:endParaRPr lang="en-US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0"/>
          </a:xfrm>
        </p:spPr>
        <p:txBody>
          <a:bodyPr/>
          <a:lstStyle/>
          <a:p>
            <a:pPr algn="ctr">
              <a:buNone/>
            </a:pPr>
            <a:r>
              <a:rPr lang="en-US" sz="2000" b="1" smtClean="0"/>
              <a:t>Dati di partenza:</a:t>
            </a:r>
          </a:p>
          <a:p>
            <a:pPr algn="ctr">
              <a:buNone/>
            </a:pPr>
            <a:endParaRPr lang="en-US" sz="1000" b="1" smtClean="0"/>
          </a:p>
          <a:p>
            <a:r>
              <a:rPr lang="en-US" sz="1800" smtClean="0"/>
              <a:t>Genoma ancestrale </a:t>
            </a:r>
            <a:r>
              <a:rPr lang="en-US" sz="1800" smtClean="0">
                <a:latin typeface="Times New Roman"/>
                <a:cs typeface="Times New Roman"/>
              </a:rPr>
              <a:t>G</a:t>
            </a:r>
            <a:r>
              <a:rPr lang="en-US" sz="1800" smtClean="0"/>
              <a:t> definito come concatenazione dei </a:t>
            </a:r>
            <a:r>
              <a:rPr lang="en-US" sz="1800" b="1" smtClean="0"/>
              <a:t>4692</a:t>
            </a:r>
            <a:r>
              <a:rPr lang="en-US" sz="1800" smtClean="0"/>
              <a:t> dupliconi ancestrali;</a:t>
            </a:r>
          </a:p>
          <a:p>
            <a:r>
              <a:rPr lang="en-US" sz="1800" smtClean="0"/>
              <a:t>I </a:t>
            </a:r>
            <a:r>
              <a:rPr lang="en-US" sz="1800" b="1" smtClean="0"/>
              <a:t>429</a:t>
            </a:r>
            <a:r>
              <a:rPr lang="en-US" sz="1800" smtClean="0"/>
              <a:t> blocchi di duplicazione allineabili.</a:t>
            </a:r>
          </a:p>
          <a:p>
            <a:endParaRPr lang="en-US" sz="1800" smtClean="0"/>
          </a:p>
          <a:p>
            <a:pPr algn="ctr">
              <a:buNone/>
            </a:pPr>
            <a:r>
              <a:rPr lang="en-US" sz="2000" b="1" smtClean="0"/>
              <a:t>Elaborazione:</a:t>
            </a:r>
          </a:p>
          <a:p>
            <a:pPr algn="ctr">
              <a:buNone/>
            </a:pPr>
            <a:endParaRPr lang="en-US" sz="2000" b="1" smtClean="0"/>
          </a:p>
          <a:p>
            <a:r>
              <a:rPr lang="en-US" sz="1800" smtClean="0"/>
              <a:t>Per ogni coppia di blocchi di duplicazione (</a:t>
            </a:r>
            <a:r>
              <a:rPr lang="en-US" sz="1800" smtClean="0">
                <a:latin typeface="Times New Roman"/>
                <a:cs typeface="Times New Roman"/>
              </a:rPr>
              <a:t>B</a:t>
            </a:r>
            <a:r>
              <a:rPr lang="en-US" sz="1200" smtClean="0"/>
              <a:t>i</a:t>
            </a:r>
            <a:r>
              <a:rPr lang="en-US" sz="1800" smtClean="0"/>
              <a:t>,</a:t>
            </a:r>
            <a:r>
              <a:rPr lang="en-US" sz="1800" smtClean="0">
                <a:latin typeface="Times New Roman"/>
                <a:cs typeface="Times New Roman"/>
              </a:rPr>
              <a:t>B</a:t>
            </a:r>
            <a:r>
              <a:rPr lang="en-US" sz="1200" smtClean="0"/>
              <a:t>j</a:t>
            </a:r>
            <a:r>
              <a:rPr lang="en-US" sz="1800" smtClean="0"/>
              <a:t>) e’ stata calcolata la distanza </a:t>
            </a:r>
            <a:r>
              <a:rPr lang="en-US" sz="1800" i="1" smtClean="0">
                <a:latin typeface="Times New Roman"/>
                <a:cs typeface="Times New Roman"/>
              </a:rPr>
              <a:t>D</a:t>
            </a:r>
            <a:r>
              <a:rPr lang="en-US" sz="1600" i="1" smtClean="0">
                <a:latin typeface="Times New Roman"/>
                <a:cs typeface="Times New Roman"/>
              </a:rPr>
              <a:t>B</a:t>
            </a:r>
            <a:r>
              <a:rPr lang="en-US" sz="1200" i="1" smtClean="0">
                <a:latin typeface="Times New Roman"/>
                <a:cs typeface="Times New Roman"/>
              </a:rPr>
              <a:t>i</a:t>
            </a:r>
            <a:r>
              <a:rPr lang="en-US" sz="1800" i="1" smtClean="0">
                <a:latin typeface="Times New Roman"/>
                <a:cs typeface="Times New Roman"/>
              </a:rPr>
              <a:t>o</a:t>
            </a:r>
            <a:r>
              <a:rPr lang="en-US" sz="1600" i="1" smtClean="0">
                <a:latin typeface="Times New Roman"/>
                <a:cs typeface="Times New Roman"/>
              </a:rPr>
              <a:t>G</a:t>
            </a:r>
            <a:r>
              <a:rPr lang="en-US" sz="1800" i="1" smtClean="0">
                <a:latin typeface="Times New Roman"/>
                <a:cs typeface="Times New Roman"/>
              </a:rPr>
              <a:t>(B</a:t>
            </a:r>
            <a:r>
              <a:rPr lang="en-US" sz="1200" i="1" smtClean="0">
                <a:latin typeface="Times New Roman"/>
                <a:cs typeface="Times New Roman"/>
              </a:rPr>
              <a:t>j</a:t>
            </a:r>
            <a:r>
              <a:rPr lang="en-US" sz="1800" i="1" smtClean="0">
                <a:latin typeface="Times New Roman"/>
                <a:cs typeface="Times New Roman"/>
              </a:rPr>
              <a:t>)</a:t>
            </a:r>
            <a:r>
              <a:rPr lang="en-US" sz="1800" smtClean="0"/>
              <a:t>;</a:t>
            </a:r>
          </a:p>
          <a:p>
            <a:r>
              <a:rPr lang="en-US" sz="1800" smtClean="0"/>
              <a:t>Per ogni blocco di duplicazione </a:t>
            </a:r>
            <a:r>
              <a:rPr lang="en-US" sz="1800" smtClean="0">
                <a:latin typeface="Times New Roman"/>
                <a:cs typeface="Times New Roman"/>
              </a:rPr>
              <a:t>B</a:t>
            </a:r>
            <a:r>
              <a:rPr lang="en-US" sz="1800" smtClean="0"/>
              <a:t>i e’ stata calcolata la distanza </a:t>
            </a:r>
            <a:r>
              <a:rPr lang="en-US" sz="1800" i="1" smtClean="0">
                <a:latin typeface="Times New Roman"/>
                <a:cs typeface="Times New Roman"/>
              </a:rPr>
              <a:t>D</a:t>
            </a:r>
            <a:r>
              <a:rPr lang="en-US" sz="1400" i="1" smtClean="0">
                <a:latin typeface="Times New Roman"/>
                <a:cs typeface="Times New Roman"/>
              </a:rPr>
              <a:t>G</a:t>
            </a:r>
            <a:r>
              <a:rPr lang="en-US" sz="1800" i="1" smtClean="0">
                <a:latin typeface="Times New Roman"/>
                <a:cs typeface="Times New Roman"/>
              </a:rPr>
              <a:t>(B</a:t>
            </a:r>
            <a:r>
              <a:rPr lang="en-US" sz="1200" i="1" smtClean="0">
                <a:latin typeface="Times New Roman"/>
                <a:cs typeface="Times New Roman"/>
              </a:rPr>
              <a:t>i</a:t>
            </a:r>
            <a:r>
              <a:rPr lang="en-US" sz="1800" i="1" smtClean="0">
                <a:latin typeface="Times New Roman"/>
                <a:cs typeface="Times New Roman"/>
              </a:rPr>
              <a:t>)</a:t>
            </a:r>
            <a:r>
              <a:rPr lang="en-US" sz="1800" smtClean="0">
                <a:cs typeface="Times New Roman"/>
              </a:rPr>
              <a:t>;</a:t>
            </a:r>
          </a:p>
          <a:p>
            <a:pPr>
              <a:buNone/>
            </a:pPr>
            <a:endParaRPr lang="en-US" sz="1800" smtClean="0">
              <a:cs typeface="Times New Roman"/>
            </a:endParaRPr>
          </a:p>
          <a:p>
            <a:pPr algn="ctr">
              <a:buNone/>
            </a:pPr>
            <a:r>
              <a:rPr lang="en-US" sz="1800" b="1" smtClean="0">
                <a:cs typeface="Times New Roman"/>
              </a:rPr>
              <a:t>Coi dati ottenuti e’ stato risolto il problema ILP (tramite il SW CPLEX)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sz="3000" smtClean="0"/>
              <a:t>Risultati (2)</a:t>
            </a:r>
            <a:endParaRPr lang="en-US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282825"/>
          </a:xfrm>
        </p:spPr>
        <p:txBody>
          <a:bodyPr/>
          <a:lstStyle/>
          <a:p>
            <a:r>
              <a:rPr lang="en-US" sz="1800" b="1" smtClean="0">
                <a:cs typeface="Times New Roman"/>
              </a:rPr>
              <a:t>13</a:t>
            </a:r>
            <a:r>
              <a:rPr lang="en-US" sz="1800" smtClean="0">
                <a:cs typeface="Times New Roman"/>
              </a:rPr>
              <a:t> seed blocks;</a:t>
            </a:r>
          </a:p>
          <a:p>
            <a:r>
              <a:rPr lang="en-US" sz="1800" smtClean="0">
                <a:cs typeface="Times New Roman"/>
              </a:rPr>
              <a:t>Il blocco a destra ha </a:t>
            </a:r>
            <a:r>
              <a:rPr lang="en-US" sz="1800" b="1" smtClean="0">
                <a:cs typeface="Times New Roman"/>
              </a:rPr>
              <a:t>301 figli</a:t>
            </a:r>
            <a:r>
              <a:rPr lang="en-US" sz="1800" smtClean="0">
                <a:cs typeface="Times New Roman"/>
              </a:rPr>
              <a:t> (!) ed e’ composto da </a:t>
            </a:r>
            <a:r>
              <a:rPr lang="en-US" sz="1800" b="1" smtClean="0">
                <a:cs typeface="Times New Roman"/>
              </a:rPr>
              <a:t>2922 dupliconi</a:t>
            </a:r>
            <a:r>
              <a:rPr lang="en-US" sz="1800" smtClean="0">
                <a:cs typeface="Times New Roman"/>
              </a:rPr>
              <a:t> </a:t>
            </a:r>
            <a:r>
              <a:rPr lang="en-US" sz="1800" b="1" smtClean="0">
                <a:cs typeface="Times New Roman"/>
              </a:rPr>
              <a:t>ancestrali</a:t>
            </a:r>
            <a:r>
              <a:rPr lang="en-US" sz="1800" smtClean="0">
                <a:cs typeface="Times New Roman"/>
              </a:rPr>
              <a:t>;</a:t>
            </a:r>
          </a:p>
          <a:p>
            <a:r>
              <a:rPr lang="en-US" sz="1800" smtClean="0">
                <a:cs typeface="Times New Roman"/>
              </a:rPr>
              <a:t>Probabilmente cio’ deriva dalla limitazione imposta ai secondary blocks di discendere da un solo seed block;</a:t>
            </a:r>
          </a:p>
          <a:p>
            <a:r>
              <a:rPr lang="en-US" sz="1800" smtClean="0">
                <a:cs typeface="Times New Roman"/>
              </a:rPr>
              <a:t>Uno scenario piu’ plausibile per questo blocco prevede che sia stato generato da seeding blocks multipli.</a:t>
            </a:r>
          </a:p>
          <a:p>
            <a:endParaRPr lang="en-US" sz="1800" b="1" smtClean="0">
              <a:cs typeface="Times New Roman"/>
            </a:endParaRPr>
          </a:p>
        </p:txBody>
      </p:sp>
      <p:pic>
        <p:nvPicPr>
          <p:cNvPr id="6" name="Picture 5" descr="tre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762000"/>
            <a:ext cx="3543300" cy="2806700"/>
          </a:xfrm>
          <a:prstGeom prst="rect">
            <a:avLst/>
          </a:prstGeom>
          <a:effectLst>
            <a:glow rad="203200">
              <a:schemeClr val="tx1">
                <a:alpha val="75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sz="3000" smtClean="0"/>
              <a:t>Conclusioni</a:t>
            </a:r>
            <a:endParaRPr lang="en-US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pPr algn="ctr">
              <a:buNone/>
            </a:pPr>
            <a:r>
              <a:rPr lang="en-US" sz="1800" b="1" smtClean="0">
                <a:cs typeface="Times New Roman"/>
              </a:rPr>
              <a:t>Il metodo proposto si basa su varie limitazioni:</a:t>
            </a:r>
          </a:p>
          <a:p>
            <a:pPr algn="ctr">
              <a:buNone/>
            </a:pPr>
            <a:endParaRPr lang="en-US" sz="1800" b="1" smtClean="0">
              <a:cs typeface="Times New Roman"/>
            </a:endParaRPr>
          </a:p>
          <a:p>
            <a:r>
              <a:rPr lang="en-US" sz="1800" smtClean="0">
                <a:cs typeface="Times New Roman"/>
              </a:rPr>
              <a:t>Le duplicate operations sono le </a:t>
            </a:r>
            <a:r>
              <a:rPr lang="en-US" sz="1800" i="1" u="sng" smtClean="0">
                <a:cs typeface="Times New Roman"/>
              </a:rPr>
              <a:t>sole operazioni di riorganizzazione</a:t>
            </a:r>
            <a:r>
              <a:rPr lang="en-US" sz="1800" smtClean="0">
                <a:cs typeface="Times New Roman"/>
              </a:rPr>
              <a:t>  del genoma prese in esame;</a:t>
            </a:r>
          </a:p>
          <a:p>
            <a:r>
              <a:rPr lang="en-US" sz="1800" smtClean="0">
                <a:cs typeface="Times New Roman"/>
              </a:rPr>
              <a:t>I seeding block esistono ancora </a:t>
            </a:r>
            <a:r>
              <a:rPr lang="en-US" sz="1800" i="1" u="sng" smtClean="0">
                <a:cs typeface="Times New Roman"/>
              </a:rPr>
              <a:t>inalterati</a:t>
            </a:r>
            <a:r>
              <a:rPr lang="en-US" sz="1800" smtClean="0">
                <a:cs typeface="Times New Roman"/>
              </a:rPr>
              <a:t> nel genoma moderno;</a:t>
            </a:r>
          </a:p>
          <a:p>
            <a:r>
              <a:rPr lang="en-US" sz="1800" smtClean="0">
                <a:cs typeface="Times New Roman"/>
              </a:rPr>
              <a:t>Ogni duplication block secondario discende da un </a:t>
            </a:r>
            <a:r>
              <a:rPr lang="en-US" sz="1800" i="1" u="sng" smtClean="0">
                <a:cs typeface="Times New Roman"/>
              </a:rPr>
              <a:t>unico</a:t>
            </a:r>
            <a:r>
              <a:rPr lang="en-US" sz="1800" smtClean="0">
                <a:cs typeface="Times New Roman"/>
              </a:rPr>
              <a:t> seeding block;</a:t>
            </a:r>
          </a:p>
          <a:p>
            <a:r>
              <a:rPr lang="en-US" sz="1800" smtClean="0">
                <a:cs typeface="Times New Roman"/>
              </a:rPr>
              <a:t>I dupliconi presi in considerazione sono un </a:t>
            </a:r>
            <a:r>
              <a:rPr lang="en-US" sz="1800" i="1" u="sng" smtClean="0">
                <a:cs typeface="Times New Roman"/>
              </a:rPr>
              <a:t>sottoinsieme</a:t>
            </a:r>
            <a:r>
              <a:rPr lang="en-US" sz="1800" smtClean="0">
                <a:cs typeface="Times New Roman"/>
              </a:rPr>
              <a:t> di quelli presenti in tutto il genoma umano.</a:t>
            </a:r>
          </a:p>
          <a:p>
            <a:endParaRPr lang="en-US" sz="1800" smtClean="0">
              <a:cs typeface="Times New Roman"/>
            </a:endParaRPr>
          </a:p>
          <a:p>
            <a:pPr algn="ctr">
              <a:buNone/>
            </a:pPr>
            <a:r>
              <a:rPr lang="en-US" sz="1800" b="1" smtClean="0">
                <a:cs typeface="Times New Roman"/>
              </a:rPr>
              <a:t>Possibili miglioramenti:</a:t>
            </a:r>
          </a:p>
          <a:p>
            <a:pPr algn="ctr">
              <a:buNone/>
            </a:pPr>
            <a:endParaRPr lang="en-US" sz="1800" b="1" smtClean="0">
              <a:cs typeface="Times New Roman"/>
            </a:endParaRPr>
          </a:p>
          <a:p>
            <a:r>
              <a:rPr lang="en-US" sz="1800" smtClean="0">
                <a:cs typeface="Times New Roman"/>
              </a:rPr>
              <a:t>Questo lavoro rappresenta solo uno dei primi passi nella comprensione dell’evoluzione delle duplicazioni segmentali;</a:t>
            </a:r>
          </a:p>
          <a:p>
            <a:r>
              <a:rPr lang="en-US" sz="1800" smtClean="0">
                <a:cs typeface="Times New Roman"/>
              </a:rPr>
              <a:t>Uno sviluppo futuro dovrebbe includere la rimozione di alcune o tutte limitazioni elencate sopra.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sz="3000" smtClean="0"/>
              <a:t>Backup slide #1</a:t>
            </a:r>
            <a:endParaRPr lang="en-US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pPr algn="ctr">
              <a:buNone/>
            </a:pPr>
            <a:r>
              <a:rPr lang="en-US" sz="1800" b="1" i="1" smtClean="0">
                <a:cs typeface="Times New Roman"/>
              </a:rPr>
              <a:t>MUMmer e NUCmer</a:t>
            </a:r>
          </a:p>
          <a:p>
            <a:pPr algn="ctr">
              <a:buNone/>
            </a:pPr>
            <a:endParaRPr lang="en-US" sz="1800" b="1" smtClean="0">
              <a:cs typeface="Times New Roman"/>
            </a:endParaRPr>
          </a:p>
          <a:p>
            <a:r>
              <a:rPr lang="en-US" sz="1800" b="1" i="1" smtClean="0">
                <a:cs typeface="Times New Roman"/>
              </a:rPr>
              <a:t>MUMmer</a:t>
            </a:r>
            <a:r>
              <a:rPr lang="en-US" sz="1800" i="1" smtClean="0">
                <a:cs typeface="Times New Roman"/>
              </a:rPr>
              <a:t> </a:t>
            </a:r>
            <a:r>
              <a:rPr lang="en-US" sz="1800" smtClean="0">
                <a:cs typeface="Times New Roman"/>
              </a:rPr>
              <a:t>e’ un package software open source per l’allineamento rapido di lunghe sequenze di DNA e di amminoacidi.</a:t>
            </a:r>
          </a:p>
          <a:p>
            <a:r>
              <a:rPr lang="en-US" sz="1800" smtClean="0">
                <a:cs typeface="Times New Roman"/>
              </a:rPr>
              <a:t>E’ basato su 3 pipelines:</a:t>
            </a:r>
          </a:p>
          <a:p>
            <a:pPr lvl="1"/>
            <a:r>
              <a:rPr lang="en-US" sz="1400" b="1" i="1" smtClean="0">
                <a:cs typeface="Times New Roman"/>
              </a:rPr>
              <a:t>NUCmer</a:t>
            </a:r>
            <a:r>
              <a:rPr lang="en-US" sz="1400" smtClean="0">
                <a:cs typeface="Times New Roman"/>
              </a:rPr>
              <a:t>: identifica un certo sottoinsieme di match massimali fra le due sequenze in input;</a:t>
            </a:r>
          </a:p>
          <a:p>
            <a:pPr lvl="1"/>
            <a:r>
              <a:rPr lang="en-US" sz="1400" i="1" smtClean="0">
                <a:cs typeface="Times New Roman"/>
              </a:rPr>
              <a:t>PROmer</a:t>
            </a:r>
            <a:r>
              <a:rPr lang="en-US" sz="1400" smtClean="0">
                <a:cs typeface="Times New Roman"/>
              </a:rPr>
              <a:t>: aggrega i matches ottenuti da </a:t>
            </a:r>
            <a:r>
              <a:rPr lang="en-US" sz="1400" i="1" smtClean="0">
                <a:cs typeface="Times New Roman"/>
              </a:rPr>
              <a:t>NUCmer</a:t>
            </a:r>
            <a:r>
              <a:rPr lang="en-US" sz="1400" smtClean="0">
                <a:cs typeface="Times New Roman"/>
              </a:rPr>
              <a:t> in gruppi che presumibilmente saranno ottimi punti di aggancio per l’allineamento;</a:t>
            </a:r>
            <a:endParaRPr lang="en-US" sz="1400" i="1" smtClean="0">
              <a:cs typeface="Times New Roman"/>
            </a:endParaRPr>
          </a:p>
          <a:p>
            <a:pPr lvl="1"/>
            <a:r>
              <a:rPr lang="en-US" sz="1400" i="1" smtClean="0">
                <a:cs typeface="Times New Roman"/>
              </a:rPr>
              <a:t>run-mummer1</a:t>
            </a:r>
            <a:r>
              <a:rPr lang="en-US" sz="1400" smtClean="0">
                <a:cs typeface="Times New Roman"/>
              </a:rPr>
              <a:t> e </a:t>
            </a:r>
            <a:r>
              <a:rPr lang="en-US" sz="1400" i="1" smtClean="0">
                <a:cs typeface="Times New Roman"/>
              </a:rPr>
              <a:t>run-mummer3</a:t>
            </a:r>
            <a:r>
              <a:rPr lang="en-US" sz="1400" smtClean="0">
                <a:cs typeface="Times New Roman"/>
              </a:rPr>
              <a:t>: estendono gli allineamenti tra queste sequanze producendo  l’allineamento finale (comprensivo degli opportuni gaps). </a:t>
            </a:r>
            <a:r>
              <a:rPr lang="en-US" sz="1400" i="1" smtClean="0">
                <a:cs typeface="Times New Roman"/>
              </a:rPr>
              <a:t>run-mummer1</a:t>
            </a:r>
            <a:r>
              <a:rPr lang="en-US" sz="1400" smtClean="0">
                <a:cs typeface="Times New Roman"/>
              </a:rPr>
              <a:t> e’ incluso nelle release du </a:t>
            </a:r>
            <a:r>
              <a:rPr lang="en-US" sz="1400" i="1" smtClean="0">
                <a:cs typeface="Times New Roman"/>
              </a:rPr>
              <a:t>MUMmer</a:t>
            </a:r>
            <a:r>
              <a:rPr lang="en-US" sz="1400" smtClean="0">
                <a:cs typeface="Times New Roman"/>
              </a:rPr>
              <a:t> solo per questioni di compatibilita’ con le vecchie versioni del package.</a:t>
            </a:r>
          </a:p>
          <a:p>
            <a:pPr lvl="1"/>
            <a:endParaRPr lang="en-US" sz="1000" smtClean="0">
              <a:cs typeface="Times New Roman"/>
            </a:endParaRPr>
          </a:p>
          <a:p>
            <a:r>
              <a:rPr lang="en-US" sz="1800" b="1" i="1" smtClean="0">
                <a:cs typeface="Times New Roman"/>
              </a:rPr>
              <a:t>NUCmer </a:t>
            </a:r>
            <a:r>
              <a:rPr lang="en-US" sz="1800" smtClean="0">
                <a:cs typeface="Times New Roman"/>
              </a:rPr>
              <a:t>e’ una delle pipelines di </a:t>
            </a:r>
            <a:r>
              <a:rPr lang="en-US" sz="1800" i="1" smtClean="0">
                <a:cs typeface="Times New Roman"/>
              </a:rPr>
              <a:t>MUMmer</a:t>
            </a:r>
            <a:r>
              <a:rPr lang="en-US" sz="1800" smtClean="0">
                <a:cs typeface="Times New Roman"/>
              </a:rPr>
              <a:t>. E’ particolarmente indicato quando si vogliono allineare globalmente sequenze di DNA su larga scala;</a:t>
            </a:r>
          </a:p>
          <a:p>
            <a:endParaRPr lang="en-US" sz="1000" smtClean="0">
              <a:cs typeface="Times New Roman"/>
            </a:endParaRPr>
          </a:p>
          <a:p>
            <a:r>
              <a:rPr lang="en-US" sz="1800" smtClean="0">
                <a:cs typeface="Times New Roman"/>
              </a:rPr>
              <a:t>E’ possibile assegnare una tolleranza allo scoring per decidere se una sequenza e’ allineabile o meno.</a:t>
            </a:r>
          </a:p>
          <a:p>
            <a:pPr algn="ctr">
              <a:buNone/>
            </a:pPr>
            <a:endParaRPr lang="en-US" sz="1800" b="1" smtClean="0"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sz="3000" smtClean="0"/>
              <a:t>Backup slide #2</a:t>
            </a:r>
            <a:endParaRPr lang="en-US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algn="ctr">
              <a:buNone/>
            </a:pPr>
            <a:r>
              <a:rPr lang="en-US" sz="1800" b="1" i="1" smtClean="0">
                <a:cs typeface="Times New Roman"/>
              </a:rPr>
              <a:t>ILOG CPLEX</a:t>
            </a:r>
          </a:p>
          <a:p>
            <a:pPr algn="ctr">
              <a:buNone/>
            </a:pPr>
            <a:endParaRPr lang="en-US" sz="1800" b="1" smtClean="0">
              <a:cs typeface="Times New Roman"/>
            </a:endParaRPr>
          </a:p>
          <a:p>
            <a:r>
              <a:rPr lang="en-US" sz="1800" smtClean="0">
                <a:cs typeface="Times New Roman"/>
              </a:rPr>
              <a:t>Package software dedicato all’ottimizzazione;</a:t>
            </a:r>
          </a:p>
          <a:p>
            <a:r>
              <a:rPr lang="en-US" sz="1800" smtClean="0">
                <a:cs typeface="Times New Roman"/>
              </a:rPr>
              <a:t>Il nome deriva dal linguaggio </a:t>
            </a:r>
            <a:r>
              <a:rPr lang="en-US" sz="1800" b="1" smtClean="0">
                <a:cs typeface="Times New Roman"/>
              </a:rPr>
              <a:t>C</a:t>
            </a:r>
            <a:r>
              <a:rPr lang="en-US" sz="1800" smtClean="0">
                <a:cs typeface="Times New Roman"/>
              </a:rPr>
              <a:t> e dal metodo del simplesso (sim</a:t>
            </a:r>
            <a:r>
              <a:rPr lang="en-US" sz="1800" b="1" smtClean="0">
                <a:cs typeface="Times New Roman"/>
              </a:rPr>
              <a:t>PLEX</a:t>
            </a:r>
            <a:r>
              <a:rPr lang="en-US" sz="1800" smtClean="0">
                <a:cs typeface="Times New Roman"/>
              </a:rPr>
              <a:t>);</a:t>
            </a:r>
          </a:p>
          <a:p>
            <a:r>
              <a:rPr lang="en-US" sz="1800" smtClean="0">
                <a:cs typeface="Times New Roman"/>
              </a:rPr>
              <a:t>E’ in grado di risolvere:</a:t>
            </a:r>
          </a:p>
          <a:p>
            <a:pPr lvl="1"/>
            <a:r>
              <a:rPr lang="en-US" sz="1400" b="1" smtClean="0">
                <a:cs typeface="Times New Roman"/>
              </a:rPr>
              <a:t>Problemi di ILP</a:t>
            </a:r>
            <a:r>
              <a:rPr lang="en-US" sz="1400" smtClean="0">
                <a:cs typeface="Times New Roman"/>
              </a:rPr>
              <a:t>;</a:t>
            </a:r>
          </a:p>
          <a:p>
            <a:pPr lvl="1"/>
            <a:r>
              <a:rPr lang="en-US" sz="1400" smtClean="0">
                <a:cs typeface="Times New Roman"/>
              </a:rPr>
              <a:t>Problemi di programmazione lineare anche con milioni di vincoli;</a:t>
            </a:r>
          </a:p>
          <a:p>
            <a:pPr lvl="1"/>
            <a:r>
              <a:rPr lang="en-US" sz="1400" smtClean="0">
                <a:cs typeface="Times New Roman"/>
              </a:rPr>
              <a:t>Problemi di programmazione quadratica.</a:t>
            </a:r>
          </a:p>
          <a:p>
            <a:r>
              <a:rPr lang="en-US" sz="1800" smtClean="0">
                <a:cs typeface="Times New Roman"/>
              </a:rPr>
              <a:t>E’ attualmente il software di ottimizzazione piu’ diffuso;</a:t>
            </a:r>
          </a:p>
          <a:p>
            <a:r>
              <a:rPr lang="en-US" sz="1800" smtClean="0">
                <a:cs typeface="Times New Roman"/>
              </a:rPr>
              <a:t>Contiene le implementazioni degli algoritmi di ottimizzazione piu’ efficienti e robusti possibile;</a:t>
            </a:r>
          </a:p>
          <a:p>
            <a:r>
              <a:rPr lang="en-US" sz="1800" smtClean="0">
                <a:cs typeface="Times New Roman"/>
              </a:rPr>
              <a:t>E’ noto per la velocita’ molto alta nella risoluzione dei problemi.</a:t>
            </a:r>
          </a:p>
          <a:p>
            <a:pPr algn="ctr">
              <a:buNone/>
            </a:pPr>
            <a:endParaRPr lang="en-US" sz="1800" b="1" smtClean="0">
              <a:cs typeface="Times New Roman"/>
            </a:endParaRPr>
          </a:p>
          <a:p>
            <a:pPr algn="ctr">
              <a:buNone/>
            </a:pPr>
            <a:endParaRPr lang="en-US" sz="1800" b="1" smtClean="0">
              <a:cs typeface="Times New Roman"/>
            </a:endParaRPr>
          </a:p>
          <a:p>
            <a:pPr algn="ctr">
              <a:buNone/>
            </a:pPr>
            <a:endParaRPr lang="en-US" sz="1800" b="1" smtClean="0"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 </a:t>
            </a:r>
            <a:r>
              <a:rPr lang="en-US" dirty="0" err="1" smtClean="0"/>
              <a:t>duplicazioni</a:t>
            </a:r>
            <a:r>
              <a:rPr lang="en-US" dirty="0" smtClean="0"/>
              <a:t> </a:t>
            </a:r>
            <a:r>
              <a:rPr lang="en-US" dirty="0" err="1" smtClean="0"/>
              <a:t>segmentali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r>
              <a:rPr lang="en-US" sz="2000" dirty="0" err="1" smtClean="0"/>
              <a:t>Le duplicazioni segmentali possiedono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omologia</a:t>
            </a:r>
            <a:r>
              <a:rPr lang="en-US" sz="2000" dirty="0" smtClean="0"/>
              <a:t> </a:t>
            </a:r>
            <a:r>
              <a:rPr lang="en-US" sz="2000" dirty="0" err="1" smtClean="0"/>
              <a:t>reciproca</a:t>
            </a:r>
            <a:r>
              <a:rPr lang="en-US" sz="2000" dirty="0" smtClean="0"/>
              <a:t> molto </a:t>
            </a:r>
            <a:r>
              <a:rPr lang="en-US" sz="2000" dirty="0" err="1" smtClean="0"/>
              <a:t>alta</a:t>
            </a:r>
            <a:r>
              <a:rPr lang="en-US" sz="2000" dirty="0" smtClean="0"/>
              <a:t> (94/99%);</a:t>
            </a:r>
          </a:p>
          <a:p>
            <a:r>
              <a:rPr lang="en-US" sz="2000" dirty="0" err="1" smtClean="0"/>
              <a:t>Possono</a:t>
            </a:r>
            <a:r>
              <a:rPr lang="en-US" sz="2000" dirty="0" smtClean="0"/>
              <a:t> </a:t>
            </a:r>
            <a:r>
              <a:rPr lang="en-US" sz="2000" dirty="0" err="1" smtClean="0"/>
              <a:t>contenere</a:t>
            </a:r>
            <a:r>
              <a:rPr lang="en-US" sz="2000" dirty="0" smtClean="0"/>
              <a:t> </a:t>
            </a:r>
            <a:r>
              <a:rPr lang="en-US" sz="2000" dirty="0" err="1" smtClean="0"/>
              <a:t>sia</a:t>
            </a:r>
            <a:r>
              <a:rPr lang="en-US" sz="2000" dirty="0" smtClean="0"/>
              <a:t> </a:t>
            </a:r>
            <a:r>
              <a:rPr lang="en-US" sz="2000" dirty="0" err="1" smtClean="0"/>
              <a:t>geni</a:t>
            </a:r>
            <a:r>
              <a:rPr lang="en-US" sz="2000" dirty="0" smtClean="0"/>
              <a:t>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pseudogeni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Molto </a:t>
            </a:r>
            <a:r>
              <a:rPr lang="en-US" sz="2000" dirty="0" err="1" smtClean="0"/>
              <a:t>comuni</a:t>
            </a:r>
            <a:r>
              <a:rPr lang="en-US" sz="2000" dirty="0" smtClean="0"/>
              <a:t> </a:t>
            </a:r>
            <a:r>
              <a:rPr lang="en-US" sz="2000" dirty="0" err="1" smtClean="0"/>
              <a:t>nel</a:t>
            </a:r>
            <a:r>
              <a:rPr lang="en-US" sz="2000" dirty="0" smtClean="0"/>
              <a:t> </a:t>
            </a:r>
            <a:r>
              <a:rPr lang="en-US" sz="2000" dirty="0" err="1" smtClean="0"/>
              <a:t>genoma</a:t>
            </a:r>
            <a:r>
              <a:rPr lang="en-US" sz="2000" dirty="0" smtClean="0"/>
              <a:t> </a:t>
            </a:r>
            <a:r>
              <a:rPr lang="en-US" sz="2000" dirty="0" err="1" smtClean="0"/>
              <a:t>dei</a:t>
            </a:r>
            <a:r>
              <a:rPr lang="en-US" sz="2000" dirty="0" smtClean="0"/>
              <a:t> </a:t>
            </a:r>
            <a:r>
              <a:rPr lang="en-US" sz="2000" dirty="0" err="1" smtClean="0"/>
              <a:t>mammiferi</a:t>
            </a:r>
            <a:r>
              <a:rPr lang="en-US" sz="2000" dirty="0" smtClean="0"/>
              <a:t>;</a:t>
            </a:r>
          </a:p>
          <a:p>
            <a:r>
              <a:rPr lang="en-US" sz="2000" dirty="0" err="1" smtClean="0"/>
              <a:t>Stime</a:t>
            </a:r>
            <a:r>
              <a:rPr lang="en-US" sz="2000" dirty="0" smtClean="0"/>
              <a:t> </a:t>
            </a:r>
            <a:r>
              <a:rPr lang="en-US" sz="2000" dirty="0" err="1" smtClean="0"/>
              <a:t>recenti</a:t>
            </a:r>
            <a:r>
              <a:rPr lang="en-US" sz="2000" dirty="0" smtClean="0"/>
              <a:t> </a:t>
            </a:r>
            <a:r>
              <a:rPr lang="en-US" sz="2000" dirty="0" err="1" smtClean="0"/>
              <a:t>indicano</a:t>
            </a:r>
            <a:r>
              <a:rPr lang="en-US" sz="2000" dirty="0" smtClean="0"/>
              <a:t> </a:t>
            </a:r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DNA </a:t>
            </a:r>
            <a:r>
              <a:rPr lang="en-US" sz="2000" dirty="0" err="1" smtClean="0"/>
              <a:t>umano</a:t>
            </a:r>
            <a:r>
              <a:rPr lang="en-US" sz="2000" dirty="0" smtClean="0"/>
              <a:t> </a:t>
            </a:r>
            <a:r>
              <a:rPr lang="en-US" sz="2000" dirty="0" err="1" smtClean="0"/>
              <a:t>e</a:t>
            </a:r>
            <a:r>
              <a:rPr lang="en-US" sz="2000" dirty="0" smtClean="0"/>
              <a:t>’ </a:t>
            </a:r>
            <a:r>
              <a:rPr lang="en-US" sz="2000" dirty="0" err="1" smtClean="0"/>
              <a:t>costituito</a:t>
            </a:r>
            <a:r>
              <a:rPr lang="en-US" sz="2000" dirty="0" smtClean="0"/>
              <a:t> per circa </a:t>
            </a:r>
            <a:r>
              <a:rPr lang="en-US" sz="2000" dirty="0" err="1" smtClean="0"/>
              <a:t>il</a:t>
            </a:r>
            <a:r>
              <a:rPr lang="en-US" sz="2000" dirty="0" smtClean="0"/>
              <a:t> 5%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duplicazioni</a:t>
            </a:r>
            <a:r>
              <a:rPr lang="en-US" sz="2000" dirty="0" smtClean="0"/>
              <a:t> </a:t>
            </a:r>
            <a:r>
              <a:rPr lang="en-US" sz="2000" dirty="0" err="1" smtClean="0"/>
              <a:t>segmentali</a:t>
            </a:r>
            <a:r>
              <a:rPr lang="en-US" sz="2000" dirty="0" smtClean="0"/>
              <a:t> con </a:t>
            </a:r>
            <a:r>
              <a:rPr lang="en-US" sz="2000" dirty="0" err="1" smtClean="0"/>
              <a:t>omologia</a:t>
            </a:r>
            <a:r>
              <a:rPr lang="en-US" sz="2000" dirty="0" smtClean="0"/>
              <a:t> </a:t>
            </a:r>
            <a:r>
              <a:rPr lang="en-US" sz="2000" dirty="0" err="1" smtClean="0"/>
              <a:t>mai</a:t>
            </a:r>
            <a:r>
              <a:rPr lang="en-US" sz="2000" dirty="0" smtClean="0"/>
              <a:t> </a:t>
            </a:r>
            <a:r>
              <a:rPr lang="en-US" sz="2000" dirty="0" err="1" smtClean="0"/>
              <a:t>inferiore</a:t>
            </a:r>
            <a:r>
              <a:rPr lang="en-US" sz="2000" dirty="0" smtClean="0"/>
              <a:t> al 90%;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0" y="1417638"/>
            <a:ext cx="5257800" cy="1782762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effectLst>
            <a:glow rad="101600">
              <a:schemeClr val="tx1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000" b="1" i="1" dirty="0" err="1" smtClean="0">
                <a:solidFill>
                  <a:schemeClr val="tx1"/>
                </a:solidFill>
              </a:rPr>
              <a:t>Duplicazione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</a:rPr>
              <a:t>segmentale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</a:rPr>
              <a:t>o </a:t>
            </a:r>
            <a:r>
              <a:rPr lang="en-US" sz="2000" b="1" i="1" dirty="0" err="1">
                <a:solidFill>
                  <a:schemeClr val="tx1"/>
                </a:solidFill>
              </a:rPr>
              <a:t>duplicone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i="1" dirty="0">
                <a:solidFill>
                  <a:schemeClr val="tx1"/>
                </a:solidFill>
              </a:rPr>
              <a:t>LCR</a:t>
            </a:r>
            <a:r>
              <a:rPr lang="en-US" sz="2000" b="1" dirty="0" smtClean="0">
                <a:solidFill>
                  <a:schemeClr val="tx1"/>
                </a:solidFill>
              </a:rPr>
              <a:t> - </a:t>
            </a:r>
            <a:r>
              <a:rPr lang="en-US" sz="2000" b="1" i="1" dirty="0" smtClean="0">
                <a:solidFill>
                  <a:schemeClr val="tx1"/>
                </a:solidFill>
              </a:rPr>
              <a:t>Low </a:t>
            </a:r>
            <a:r>
              <a:rPr lang="en-US" sz="2000" b="1" i="1" dirty="0">
                <a:solidFill>
                  <a:schemeClr val="tx1"/>
                </a:solidFill>
              </a:rPr>
              <a:t>Copy Repeat</a:t>
            </a:r>
            <a:r>
              <a:rPr lang="en-US" sz="2000" b="1" dirty="0">
                <a:solidFill>
                  <a:schemeClr val="tx1"/>
                </a:solidFill>
              </a:rPr>
              <a:t>):</a:t>
            </a:r>
          </a:p>
          <a:p>
            <a:pPr algn="ctr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ctr">
              <a:buNone/>
            </a:pPr>
            <a:r>
              <a:rPr lang="en-US" dirty="0" err="1">
                <a:solidFill>
                  <a:schemeClr val="tx1"/>
                </a:solidFill>
              </a:rPr>
              <a:t>Porzione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DNA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relativamente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lunga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ripetuta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frequentemente</a:t>
            </a:r>
            <a:r>
              <a:rPr lang="en-US" dirty="0" smtClean="0">
                <a:solidFill>
                  <a:schemeClr val="tx1"/>
                </a:solidFill>
              </a:rPr>
              <a:t> in un </a:t>
            </a:r>
            <a:r>
              <a:rPr lang="en-US" dirty="0" err="1" smtClean="0">
                <a:solidFill>
                  <a:schemeClr val="tx1"/>
                </a:solidFill>
              </a:rPr>
              <a:t>genoma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 </a:t>
            </a:r>
            <a:r>
              <a:rPr lang="en-US" dirty="0" err="1" smtClean="0"/>
              <a:t>duplicazioni</a:t>
            </a:r>
            <a:r>
              <a:rPr lang="en-US" dirty="0" smtClean="0"/>
              <a:t> </a:t>
            </a:r>
            <a:r>
              <a:rPr lang="en-US" dirty="0" err="1" smtClean="0"/>
              <a:t>segmentali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24400"/>
          </a:xfrm>
        </p:spPr>
        <p:txBody>
          <a:bodyPr/>
          <a:lstStyle/>
          <a:p>
            <a:pPr indent="-342000" algn="ctr">
              <a:buNone/>
            </a:pPr>
            <a:r>
              <a:rPr lang="en-US" sz="22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Perche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 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sono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interessanti</a:t>
            </a:r>
            <a:r>
              <a:rPr lang="en-US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en-US" sz="1000" b="1" dirty="0" smtClean="0"/>
          </a:p>
          <a:p>
            <a:r>
              <a:rPr lang="en-US" sz="1800" dirty="0" smtClean="0"/>
              <a:t>Le </a:t>
            </a:r>
            <a:r>
              <a:rPr lang="en-US" sz="1800" dirty="0" err="1" smtClean="0"/>
              <a:t>loro</a:t>
            </a:r>
            <a:r>
              <a:rPr lang="en-US" sz="1800" dirty="0" smtClean="0"/>
              <a:t> </a:t>
            </a:r>
            <a:r>
              <a:rPr lang="en-US" sz="1800" dirty="0" err="1" smtClean="0"/>
              <a:t>origini</a:t>
            </a:r>
            <a:r>
              <a:rPr lang="en-US" sz="1800" dirty="0" smtClean="0"/>
              <a:t> </a:t>
            </a:r>
            <a:r>
              <a:rPr lang="en-US" sz="1800" dirty="0" err="1" smtClean="0"/>
              <a:t>restano</a:t>
            </a:r>
            <a:r>
              <a:rPr lang="en-US" sz="1800" dirty="0" smtClean="0"/>
              <a:t> </a:t>
            </a:r>
            <a:r>
              <a:rPr lang="en-US" sz="1800" dirty="0" err="1" smtClean="0"/>
              <a:t>tuttora</a:t>
            </a:r>
            <a:r>
              <a:rPr lang="en-US" sz="1800" dirty="0" smtClean="0"/>
              <a:t> </a:t>
            </a:r>
            <a:r>
              <a:rPr lang="en-US" sz="1800" dirty="0" err="1" smtClean="0"/>
              <a:t>sconosciute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Vengono</a:t>
            </a:r>
            <a:r>
              <a:rPr lang="en-US" sz="1800" dirty="0" smtClean="0"/>
              <a:t> </a:t>
            </a:r>
            <a:r>
              <a:rPr lang="en-US" sz="1800" dirty="0" err="1" smtClean="0"/>
              <a:t>copiate</a:t>
            </a:r>
            <a:r>
              <a:rPr lang="en-US" sz="1800" dirty="0" smtClean="0"/>
              <a:t> </a:t>
            </a:r>
            <a:r>
              <a:rPr lang="en-US" sz="1800" dirty="0" err="1" smtClean="0"/>
              <a:t>ed</a:t>
            </a:r>
            <a:r>
              <a:rPr lang="en-US" sz="1800" dirty="0" smtClean="0"/>
              <a:t> </a:t>
            </a:r>
            <a:r>
              <a:rPr lang="en-US" sz="1800" dirty="0" err="1" smtClean="0"/>
              <a:t>inserite</a:t>
            </a:r>
            <a:r>
              <a:rPr lang="en-US" sz="1800" dirty="0" smtClean="0"/>
              <a:t> in un </a:t>
            </a:r>
            <a:r>
              <a:rPr lang="en-US" sz="1800" dirty="0" err="1" smtClean="0"/>
              <a:t>punto</a:t>
            </a:r>
            <a:r>
              <a:rPr lang="en-US" sz="1800" dirty="0" smtClean="0"/>
              <a:t> del DNA </a:t>
            </a:r>
            <a:r>
              <a:rPr lang="en-US" sz="1800" dirty="0" err="1" smtClean="0"/>
              <a:t>da</a:t>
            </a:r>
            <a:r>
              <a:rPr lang="en-US" sz="1800" dirty="0" smtClean="0"/>
              <a:t> un </a:t>
            </a:r>
            <a:r>
              <a:rPr lang="en-US" sz="1800" dirty="0" err="1" smtClean="0"/>
              <a:t>meccanismo</a:t>
            </a:r>
            <a:r>
              <a:rPr lang="en-US" sz="1800" dirty="0" smtClean="0"/>
              <a:t> </a:t>
            </a:r>
            <a:r>
              <a:rPr lang="en-US" sz="1800" dirty="0" err="1" smtClean="0"/>
              <a:t>tuttora</a:t>
            </a:r>
            <a:r>
              <a:rPr lang="en-US" sz="1800" dirty="0" smtClean="0"/>
              <a:t> </a:t>
            </a:r>
            <a:r>
              <a:rPr lang="en-US" sz="1800" dirty="0" err="1" smtClean="0"/>
              <a:t>sconosciuto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Alcune</a:t>
            </a:r>
            <a:r>
              <a:rPr lang="en-US" sz="1800" dirty="0" smtClean="0"/>
              <a:t> </a:t>
            </a:r>
            <a:r>
              <a:rPr lang="en-US" sz="1800" dirty="0" err="1" smtClean="0"/>
              <a:t>duplicazioni</a:t>
            </a:r>
            <a:r>
              <a:rPr lang="en-US" sz="1800" dirty="0" smtClean="0"/>
              <a:t> </a:t>
            </a:r>
            <a:r>
              <a:rPr lang="en-US" sz="1800" dirty="0" err="1" smtClean="0"/>
              <a:t>sono</a:t>
            </a:r>
            <a:r>
              <a:rPr lang="en-US" sz="1800" dirty="0" smtClean="0"/>
              <a:t> </a:t>
            </a:r>
            <a:r>
              <a:rPr lang="en-US" sz="1800" dirty="0" err="1" smtClean="0"/>
              <a:t>mosaici</a:t>
            </a:r>
            <a:r>
              <a:rPr lang="en-US" sz="1800" dirty="0" smtClean="0"/>
              <a:t> </a:t>
            </a:r>
            <a:r>
              <a:rPr lang="en-US" sz="1800" dirty="0" err="1" smtClean="0"/>
              <a:t>complessi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frammenti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altre</a:t>
            </a:r>
            <a:r>
              <a:rPr lang="en-US" sz="1800" dirty="0" smtClean="0"/>
              <a:t> </a:t>
            </a:r>
            <a:r>
              <a:rPr lang="en-US" sz="1800" dirty="0" err="1" smtClean="0"/>
              <a:t>duplicazioni</a:t>
            </a:r>
            <a:r>
              <a:rPr lang="en-US" sz="1800" dirty="0" smtClean="0"/>
              <a:t>.</a:t>
            </a:r>
          </a:p>
          <a:p>
            <a:pPr algn="ctr">
              <a:buNone/>
            </a:pPr>
            <a:r>
              <a:rPr lang="en-US" sz="2200" b="1" dirty="0" smtClean="0"/>
              <a:t>A </a:t>
            </a:r>
            <a:r>
              <a:rPr lang="en-US" sz="2200" b="1" dirty="0" err="1" smtClean="0"/>
              <a:t>cosa</a:t>
            </a:r>
            <a:r>
              <a:rPr lang="en-US" sz="2200" b="1" dirty="0" smtClean="0"/>
              <a:t> serve </a:t>
            </a:r>
            <a:r>
              <a:rPr lang="en-US" sz="2200" b="1" dirty="0" err="1" smtClean="0"/>
              <a:t>studiarle</a:t>
            </a:r>
            <a:r>
              <a:rPr lang="en-US" sz="2200" b="1" dirty="0" smtClean="0"/>
              <a:t>?</a:t>
            </a:r>
          </a:p>
          <a:p>
            <a:pPr>
              <a:buFontTx/>
              <a:buChar char="-"/>
            </a:pPr>
            <a:endParaRPr lang="en-US" sz="1000" dirty="0" smtClean="0"/>
          </a:p>
          <a:p>
            <a:r>
              <a:rPr lang="en-US" sz="1800" dirty="0" err="1" smtClean="0"/>
              <a:t>Ricostruzione</a:t>
            </a:r>
            <a:r>
              <a:rPr lang="en-US" sz="1800" dirty="0" smtClean="0"/>
              <a:t> </a:t>
            </a:r>
            <a:r>
              <a:rPr lang="en-US" sz="1800" dirty="0" err="1" smtClean="0"/>
              <a:t>dei</a:t>
            </a:r>
            <a:r>
              <a:rPr lang="en-US" sz="1800" dirty="0" smtClean="0"/>
              <a:t> </a:t>
            </a:r>
            <a:r>
              <a:rPr lang="en-US" sz="1800" dirty="0" err="1" smtClean="0"/>
              <a:t>percorsi</a:t>
            </a:r>
            <a:r>
              <a:rPr lang="en-US" sz="1800" dirty="0" smtClean="0"/>
              <a:t> </a:t>
            </a:r>
            <a:r>
              <a:rPr lang="en-US" sz="1800" dirty="0" err="1" smtClean="0"/>
              <a:t>evolutivi</a:t>
            </a:r>
            <a:r>
              <a:rPr lang="en-US" sz="1800" dirty="0" smtClean="0"/>
              <a:t>.</a:t>
            </a:r>
          </a:p>
          <a:p>
            <a:pPr lvl="1"/>
            <a:r>
              <a:rPr lang="en-US" sz="1600" dirty="0"/>
              <a:t>E' </a:t>
            </a:r>
            <a:r>
              <a:rPr lang="en-US" sz="1600" dirty="0" err="1"/>
              <a:t>stato</a:t>
            </a:r>
            <a:r>
              <a:rPr lang="en-US" sz="1600" dirty="0"/>
              <a:t> </a:t>
            </a:r>
            <a:r>
              <a:rPr lang="en-US" sz="1600" dirty="0" err="1"/>
              <a:t>dimostrato</a:t>
            </a:r>
            <a:r>
              <a:rPr lang="en-US" sz="1600" dirty="0"/>
              <a:t> </a:t>
            </a:r>
            <a:r>
              <a:rPr lang="en-US" sz="1600" dirty="0" err="1"/>
              <a:t>che</a:t>
            </a:r>
            <a:r>
              <a:rPr lang="en-US" sz="1600" dirty="0"/>
              <a:t> la </a:t>
            </a:r>
            <a:r>
              <a:rPr lang="en-US" sz="1600" dirty="0" err="1"/>
              <a:t>maggior</a:t>
            </a:r>
            <a:r>
              <a:rPr lang="en-US" sz="1600" dirty="0"/>
              <a:t> parte </a:t>
            </a:r>
            <a:r>
              <a:rPr lang="en-US" sz="1600" dirty="0" err="1"/>
              <a:t>delle</a:t>
            </a:r>
            <a:r>
              <a:rPr lang="en-US" sz="1600" dirty="0"/>
              <a:t> </a:t>
            </a:r>
            <a:r>
              <a:rPr lang="en-US" sz="1600" dirty="0" err="1"/>
              <a:t>differenze</a:t>
            </a:r>
            <a:r>
              <a:rPr lang="en-US" sz="1600" dirty="0"/>
              <a:t> </a:t>
            </a:r>
            <a:r>
              <a:rPr lang="en-US" sz="1600" dirty="0" err="1"/>
              <a:t>fra</a:t>
            </a:r>
            <a:r>
              <a:rPr lang="en-US" sz="1600" dirty="0"/>
              <a:t> </a:t>
            </a:r>
            <a:r>
              <a:rPr lang="en-US" sz="1600" dirty="0" err="1"/>
              <a:t>il</a:t>
            </a:r>
            <a:r>
              <a:rPr lang="en-US" sz="1600" dirty="0"/>
              <a:t> </a:t>
            </a:r>
            <a:r>
              <a:rPr lang="en-US" sz="1600" dirty="0" err="1"/>
              <a:t>genoma</a:t>
            </a:r>
            <a:r>
              <a:rPr lang="en-US" sz="1600" dirty="0"/>
              <a:t> </a:t>
            </a:r>
            <a:r>
              <a:rPr lang="en-US" sz="1600" dirty="0" err="1"/>
              <a:t>degli</a:t>
            </a:r>
            <a:r>
              <a:rPr lang="en-US" sz="1600" dirty="0"/>
              <a:t> </a:t>
            </a:r>
            <a:r>
              <a:rPr lang="en-US" sz="1600" dirty="0" err="1"/>
              <a:t>uomini</a:t>
            </a:r>
            <a:r>
              <a:rPr lang="en-US" sz="1600" dirty="0"/>
              <a:t> </a:t>
            </a:r>
            <a:r>
              <a:rPr lang="en-US" sz="1600" dirty="0" err="1"/>
              <a:t>e</a:t>
            </a:r>
            <a:r>
              <a:rPr lang="en-US" sz="1600" dirty="0" smtClean="0"/>
              <a:t> </a:t>
            </a:r>
            <a:r>
              <a:rPr lang="en-US" sz="1600" dirty="0" err="1" smtClean="0"/>
              <a:t>quello</a:t>
            </a:r>
            <a:r>
              <a:rPr lang="en-US" sz="1600" dirty="0" smtClean="0"/>
              <a:t> </a:t>
            </a:r>
            <a:r>
              <a:rPr lang="en-US" sz="1600" dirty="0" err="1" smtClean="0"/>
              <a:t>delle</a:t>
            </a:r>
            <a:r>
              <a:rPr lang="en-US" sz="1600" dirty="0" smtClean="0"/>
              <a:t> </a:t>
            </a:r>
            <a:r>
              <a:rPr lang="en-US" sz="1600" dirty="0" err="1"/>
              <a:t>scimmie</a:t>
            </a:r>
            <a:r>
              <a:rPr lang="en-US" sz="1600" dirty="0"/>
              <a:t> del </a:t>
            </a:r>
            <a:r>
              <a:rPr lang="en-US" sz="1600" dirty="0" err="1"/>
              <a:t>mondo</a:t>
            </a:r>
            <a:r>
              <a:rPr lang="en-US" sz="1600" dirty="0"/>
              <a:t> </a:t>
            </a:r>
            <a:r>
              <a:rPr lang="en-US" sz="1600" dirty="0" err="1"/>
              <a:t>antico</a:t>
            </a:r>
            <a:r>
              <a:rPr lang="en-US" sz="1600" dirty="0"/>
              <a:t> </a:t>
            </a:r>
            <a:r>
              <a:rPr lang="en-US" sz="1600" dirty="0" err="1"/>
              <a:t>provengono</a:t>
            </a:r>
            <a:r>
              <a:rPr lang="en-US" sz="1600" dirty="0"/>
              <a:t> </a:t>
            </a:r>
            <a:r>
              <a:rPr lang="en-US" sz="1600" dirty="0" err="1"/>
              <a:t>da</a:t>
            </a:r>
            <a:r>
              <a:rPr lang="en-US" sz="1600" dirty="0"/>
              <a:t> </a:t>
            </a:r>
            <a:r>
              <a:rPr lang="en-US" sz="1600" dirty="0" err="1"/>
              <a:t>duplicazioni</a:t>
            </a:r>
            <a:r>
              <a:rPr lang="en-US" sz="1600" dirty="0"/>
              <a:t> </a:t>
            </a:r>
            <a:r>
              <a:rPr lang="en-US" sz="1600" dirty="0" err="1" smtClean="0"/>
              <a:t>segmentali</a:t>
            </a:r>
            <a:r>
              <a:rPr lang="en-US" sz="1600" dirty="0" smtClean="0"/>
              <a:t>;</a:t>
            </a:r>
          </a:p>
          <a:p>
            <a:pPr lvl="1"/>
            <a:r>
              <a:rPr lang="en-US" sz="1600" dirty="0" smtClean="0"/>
              <a:t>Le </a:t>
            </a:r>
            <a:r>
              <a:rPr lang="en-US" sz="1600" dirty="0" err="1" smtClean="0"/>
              <a:t>duplicazioni</a:t>
            </a:r>
            <a:r>
              <a:rPr lang="en-US" sz="1600" dirty="0" smtClean="0"/>
              <a:t> </a:t>
            </a:r>
            <a:r>
              <a:rPr lang="en-US" sz="1600" dirty="0" err="1" smtClean="0"/>
              <a:t>segmentali</a:t>
            </a:r>
            <a:r>
              <a:rPr lang="en-US" sz="1600" dirty="0" smtClean="0"/>
              <a:t> </a:t>
            </a:r>
            <a:r>
              <a:rPr lang="en-US" sz="1600" dirty="0" err="1" smtClean="0"/>
              <a:t>spesso</a:t>
            </a:r>
            <a:r>
              <a:rPr lang="en-US" sz="1600" dirty="0" smtClean="0"/>
              <a:t> </a:t>
            </a:r>
            <a:r>
              <a:rPr lang="en-US" sz="1600" dirty="0" err="1" smtClean="0"/>
              <a:t>contengono</a:t>
            </a:r>
            <a:r>
              <a:rPr lang="en-US" sz="1600" dirty="0" smtClean="0"/>
              <a:t> </a:t>
            </a:r>
            <a:r>
              <a:rPr lang="en-US" sz="1600" dirty="0" err="1" smtClean="0"/>
              <a:t>geni</a:t>
            </a:r>
            <a:r>
              <a:rPr lang="en-US" sz="1600" dirty="0" smtClean="0"/>
              <a:t> sotto forte </a:t>
            </a:r>
            <a:r>
              <a:rPr lang="en-US" sz="1600" dirty="0" err="1" smtClean="0"/>
              <a:t>selezione</a:t>
            </a:r>
            <a:r>
              <a:rPr lang="en-US" sz="1600" dirty="0" smtClean="0"/>
              <a:t> </a:t>
            </a:r>
            <a:r>
              <a:rPr lang="en-US" sz="1600" dirty="0" err="1" smtClean="0"/>
              <a:t>positiva</a:t>
            </a:r>
            <a:r>
              <a:rPr lang="en-US" sz="1600" dirty="0" smtClean="0"/>
              <a:t>. 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Two-step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buFontTx/>
              <a:buChar char="-"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pic>
        <p:nvPicPr>
          <p:cNvPr id="9" name="Picture 8" descr="Two-step model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95400"/>
            <a:ext cx="6972300" cy="4328589"/>
          </a:xfrm>
          <a:prstGeom prst="rect">
            <a:avLst/>
          </a:prstGeom>
          <a:effectLst>
            <a:glow rad="203200">
              <a:schemeClr val="tx1">
                <a:alpha val="75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Duplication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992562"/>
          </a:xfrm>
        </p:spPr>
        <p:txBody>
          <a:bodyPr/>
          <a:lstStyle/>
          <a:p>
            <a:r>
              <a:rPr lang="en-US" sz="2000" dirty="0" smtClean="0"/>
              <a:t>La duplication distance </a:t>
            </a:r>
            <a:r>
              <a:rPr lang="en-US" sz="2000" i="1" dirty="0" smtClean="0">
                <a:latin typeface="Times New Roman"/>
                <a:cs typeface="Times New Roman"/>
              </a:rPr>
              <a:t>D</a:t>
            </a:r>
            <a:r>
              <a:rPr lang="en-US" sz="1600" i="1" dirty="0" smtClean="0">
                <a:latin typeface="Times New Roman"/>
                <a:cs typeface="Times New Roman"/>
              </a:rPr>
              <a:t>X</a:t>
            </a:r>
            <a:r>
              <a:rPr lang="en-US" sz="2000" i="1" dirty="0" smtClean="0">
                <a:latin typeface="Times New Roman"/>
                <a:cs typeface="Times New Roman"/>
              </a:rPr>
              <a:t>(Y)</a:t>
            </a:r>
            <a:r>
              <a:rPr lang="en-US" sz="2000" dirty="0" smtClean="0"/>
              <a:t> 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misura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similarita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due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stringhe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contenenti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segmenti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duplicati</a:t>
            </a:r>
            <a:r>
              <a: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6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600" dirty="0" smtClean="0"/>
              <a:t>E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definita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come la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piu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parsimoniosa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trasformazione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stringa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partenza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X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destinazione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Y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attraverso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ripetuto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inserimento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sottostringhe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X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stessa</a:t>
            </a:r>
            <a:r>
              <a:rPr lang="en-US" sz="1600" dirty="0" smtClean="0">
                <a:ea typeface="+mn-ea"/>
                <a:cs typeface="+mn-cs"/>
              </a:rPr>
              <a:t>;</a:t>
            </a:r>
          </a:p>
          <a:p>
            <a:pPr lvl="1"/>
            <a:r>
              <a:rPr lang="en-US" sz="1600" dirty="0" smtClean="0">
                <a:ea typeface="+mn-ea"/>
                <a:cs typeface="+mn-cs"/>
              </a:rPr>
              <a:t>Il set </a:t>
            </a:r>
            <a:r>
              <a:rPr lang="en-US" sz="1600" dirty="0" err="1" smtClean="0">
                <a:ea typeface="+mn-ea"/>
                <a:cs typeface="+mn-cs"/>
              </a:rPr>
              <a:t>di</a:t>
            </a:r>
            <a:r>
              <a:rPr lang="en-US" sz="1600" dirty="0" smtClean="0">
                <a:ea typeface="+mn-ea"/>
                <a:cs typeface="+mn-cs"/>
              </a:rPr>
              <a:t> </a:t>
            </a:r>
            <a:r>
              <a:rPr lang="en-US" sz="1600" dirty="0" err="1" smtClean="0">
                <a:ea typeface="+mn-ea"/>
                <a:cs typeface="+mn-cs"/>
              </a:rPr>
              <a:t>caratteri</a:t>
            </a:r>
            <a:r>
              <a:rPr lang="en-US" sz="1600" dirty="0" smtClean="0">
                <a:ea typeface="+mn-ea"/>
                <a:cs typeface="+mn-cs"/>
              </a:rPr>
              <a:t> </a:t>
            </a:r>
            <a:r>
              <a:rPr lang="en-US" sz="1600" dirty="0" err="1" smtClean="0">
                <a:ea typeface="+mn-ea"/>
                <a:cs typeface="+mn-cs"/>
              </a:rPr>
              <a:t>che</a:t>
            </a:r>
            <a:r>
              <a:rPr lang="en-US" sz="1600" dirty="0" smtClean="0">
                <a:ea typeface="+mn-ea"/>
                <a:cs typeface="+mn-cs"/>
              </a:rPr>
              <a:t> </a:t>
            </a:r>
            <a:r>
              <a:rPr lang="en-US" sz="1600" dirty="0" err="1" smtClean="0">
                <a:ea typeface="+mn-ea"/>
                <a:cs typeface="+mn-cs"/>
              </a:rPr>
              <a:t>appaiono</a:t>
            </a:r>
            <a:r>
              <a:rPr lang="en-US" sz="1600" dirty="0" smtClean="0">
                <a:ea typeface="+mn-ea"/>
                <a:cs typeface="+mn-cs"/>
              </a:rPr>
              <a:t> in </a:t>
            </a:r>
            <a:r>
              <a:rPr lang="en-US" sz="1600" dirty="0" smtClean="0">
                <a:latin typeface="Times New Roman"/>
                <a:ea typeface="+mn-ea"/>
                <a:cs typeface="Times New Roman"/>
              </a:rPr>
              <a:t>X</a:t>
            </a:r>
            <a:r>
              <a:rPr lang="en-US" sz="1600" dirty="0" smtClean="0">
                <a:ea typeface="+mn-ea"/>
                <a:cs typeface="+mn-cs"/>
              </a:rPr>
              <a:t> </a:t>
            </a:r>
            <a:r>
              <a:rPr lang="en-US" sz="1600" dirty="0" err="1" smtClean="0">
                <a:ea typeface="+mn-ea"/>
                <a:cs typeface="+mn-cs"/>
              </a:rPr>
              <a:t>deve</a:t>
            </a:r>
            <a:r>
              <a:rPr lang="en-US" sz="1600" dirty="0" smtClean="0">
                <a:ea typeface="+mn-ea"/>
                <a:cs typeface="+mn-cs"/>
              </a:rPr>
              <a:t> </a:t>
            </a:r>
            <a:r>
              <a:rPr lang="en-US" sz="1600" dirty="0" err="1" smtClean="0">
                <a:ea typeface="+mn-ea"/>
                <a:cs typeface="+mn-cs"/>
              </a:rPr>
              <a:t>contenere</a:t>
            </a:r>
            <a:r>
              <a:rPr lang="en-US" sz="1600" dirty="0" smtClean="0">
                <a:ea typeface="+mn-ea"/>
                <a:cs typeface="+mn-cs"/>
              </a:rPr>
              <a:t> </a:t>
            </a:r>
            <a:r>
              <a:rPr lang="en-US" sz="1600" dirty="0" err="1" smtClean="0">
                <a:ea typeface="+mn-ea"/>
                <a:cs typeface="+mn-cs"/>
              </a:rPr>
              <a:t>il</a:t>
            </a:r>
            <a:r>
              <a:rPr lang="en-US" sz="1600" dirty="0" smtClean="0">
                <a:ea typeface="+mn-ea"/>
                <a:cs typeface="+mn-cs"/>
              </a:rPr>
              <a:t> set </a:t>
            </a:r>
            <a:r>
              <a:rPr lang="en-US" sz="1600" dirty="0" err="1" smtClean="0">
                <a:ea typeface="+mn-ea"/>
                <a:cs typeface="+mn-cs"/>
              </a:rPr>
              <a:t>di</a:t>
            </a:r>
            <a:r>
              <a:rPr lang="en-US" sz="1600" dirty="0" smtClean="0">
                <a:ea typeface="+mn-ea"/>
                <a:cs typeface="+mn-cs"/>
              </a:rPr>
              <a:t> </a:t>
            </a:r>
            <a:r>
              <a:rPr lang="en-US" sz="1600" dirty="0" err="1" smtClean="0">
                <a:ea typeface="+mn-ea"/>
                <a:cs typeface="+mn-cs"/>
              </a:rPr>
              <a:t>caratteri</a:t>
            </a:r>
            <a:r>
              <a:rPr lang="en-US" sz="1600" dirty="0" smtClean="0">
                <a:ea typeface="+mn-ea"/>
                <a:cs typeface="+mn-cs"/>
              </a:rPr>
              <a:t> in </a:t>
            </a:r>
            <a:r>
              <a:rPr lang="en-US" sz="1600" dirty="0" smtClean="0">
                <a:latin typeface="Times New Roman"/>
                <a:ea typeface="+mn-ea"/>
                <a:cs typeface="Times New Roman"/>
              </a:rPr>
              <a:t>Y</a:t>
            </a:r>
            <a:r>
              <a:rPr lang="en-US" sz="1600" dirty="0" smtClean="0">
                <a:ea typeface="+mn-ea"/>
                <a:cs typeface="+mn-cs"/>
              </a:rPr>
              <a:t>.</a:t>
            </a:r>
          </a:p>
          <a:p>
            <a:pPr lvl="1"/>
            <a:endParaRPr lang="en-US" sz="1600" dirty="0" smtClean="0">
              <a:ea typeface="+mn-ea"/>
              <a:cs typeface="+mn-cs"/>
            </a:endParaRPr>
          </a:p>
          <a:p>
            <a:r>
              <a:rPr lang="en-US" sz="2000" dirty="0" smtClean="0"/>
              <a:t>E’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misura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asimmetrica</a:t>
            </a:r>
            <a:r>
              <a:rPr lang="en-US" sz="2000" i="1" dirty="0" smtClean="0"/>
              <a:t> </a:t>
            </a:r>
            <a:r>
              <a:rPr lang="en-US" sz="2000" dirty="0" smtClean="0"/>
              <a:t>(non </a:t>
            </a:r>
            <a:r>
              <a:rPr lang="en-US" sz="2000" dirty="0" err="1" smtClean="0"/>
              <a:t>tiene</a:t>
            </a:r>
            <a:r>
              <a:rPr lang="en-US" sz="2000" dirty="0" smtClean="0"/>
              <a:t> </a:t>
            </a:r>
            <a:r>
              <a:rPr lang="en-US" sz="2000" dirty="0" err="1" smtClean="0"/>
              <a:t>conto</a:t>
            </a:r>
            <a:r>
              <a:rPr lang="en-US" sz="2000" dirty="0" smtClean="0"/>
              <a:t> </a:t>
            </a:r>
            <a:r>
              <a:rPr lang="en-US" sz="2000" dirty="0" err="1" smtClean="0"/>
              <a:t>dell’ordine</a:t>
            </a:r>
            <a:r>
              <a:rPr lang="en-US" sz="2000" dirty="0" smtClean="0"/>
              <a:t> </a:t>
            </a:r>
            <a:r>
              <a:rPr lang="en-US" sz="2000" dirty="0" err="1" smtClean="0"/>
              <a:t>dei</a:t>
            </a:r>
            <a:r>
              <a:rPr lang="en-US" sz="2000" dirty="0" smtClean="0"/>
              <a:t> </a:t>
            </a:r>
            <a:r>
              <a:rPr lang="en-US" sz="2000" dirty="0" err="1" smtClean="0"/>
              <a:t>blocchi</a:t>
            </a:r>
            <a:r>
              <a:rPr lang="en-US" sz="2000" dirty="0" smtClean="0"/>
              <a:t>).</a:t>
            </a:r>
          </a:p>
          <a:p>
            <a:pPr>
              <a:buFontTx/>
              <a:buChar char="-"/>
            </a:pPr>
            <a:endParaRPr lang="en-US" sz="1000" smtClean="0"/>
          </a:p>
          <a:p>
            <a:pPr algn="ctr">
              <a:buNone/>
            </a:pPr>
            <a:r>
              <a:rPr kumimoji="0" lang="en-US" sz="2000" b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Piu’ precisamente:</a:t>
            </a:r>
            <a:endParaRPr kumimoji="0" lang="en-US" sz="2000" b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E’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minimo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numero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i="1" u="db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duplicate operations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necessarie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trasformare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X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Y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>
              <a:buFontTx/>
              <a:buChar char="-"/>
            </a:pPr>
            <a:endParaRPr lang="en-US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Duplicate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752600"/>
          </a:xfrm>
          <a:ln>
            <a:noFill/>
          </a:ln>
          <a:effectLst>
            <a:glow rad="101600">
              <a:schemeClr val="tx1">
                <a:alpha val="75000"/>
              </a:schemeClr>
            </a:glow>
          </a:effectLst>
        </p:spPr>
        <p:txBody>
          <a:bodyPr/>
          <a:lstStyle/>
          <a:p>
            <a:r>
              <a:rPr lang="en-US" sz="1800" dirty="0" smtClean="0"/>
              <a:t>E’ </a:t>
            </a:r>
            <a:r>
              <a:rPr lang="en-US" sz="1800" dirty="0" err="1" smtClean="0"/>
              <a:t>una</a:t>
            </a:r>
            <a:r>
              <a:rPr lang="en-US" sz="1800" dirty="0" smtClean="0"/>
              <a:t> </a:t>
            </a:r>
            <a:r>
              <a:rPr lang="en-US" sz="1800" dirty="0" err="1" smtClean="0"/>
              <a:t>operazione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copia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una</a:t>
            </a:r>
            <a:r>
              <a:rPr lang="en-US" sz="1800" dirty="0" smtClean="0"/>
              <a:t> </a:t>
            </a:r>
            <a:r>
              <a:rPr lang="en-US" sz="1800" dirty="0" err="1" smtClean="0"/>
              <a:t>sottostringa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X</a:t>
            </a:r>
            <a:r>
              <a:rPr lang="en-US" sz="1800" dirty="0" smtClean="0"/>
              <a:t> con </a:t>
            </a:r>
            <a:r>
              <a:rPr lang="en-US" sz="1800" dirty="0" err="1" smtClean="0"/>
              <a:t>successivo</a:t>
            </a:r>
            <a:r>
              <a:rPr lang="en-US" sz="1800" dirty="0" smtClean="0"/>
              <a:t> </a:t>
            </a:r>
            <a:r>
              <a:rPr lang="en-US" sz="1800" dirty="0" err="1" smtClean="0"/>
              <a:t>inserimento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questa</a:t>
            </a:r>
            <a:r>
              <a:rPr lang="en-US" sz="1800" dirty="0" smtClean="0"/>
              <a:t> </a:t>
            </a:r>
            <a:r>
              <a:rPr lang="en-US" sz="1800" smtClean="0"/>
              <a:t>in </a:t>
            </a:r>
            <a:r>
              <a:rPr lang="en-US" sz="1800" smtClean="0">
                <a:latin typeface="Times New Roman"/>
                <a:cs typeface="Times New Roman"/>
              </a:rPr>
              <a:t>Z</a:t>
            </a:r>
            <a:r>
              <a:rPr lang="en-US" sz="1800" smtClean="0"/>
              <a:t> </a:t>
            </a:r>
            <a:r>
              <a:rPr lang="en-US" sz="1800" dirty="0" smtClean="0"/>
              <a:t>in </a:t>
            </a:r>
            <a:r>
              <a:rPr lang="en-US" sz="1800" dirty="0" err="1" smtClean="0"/>
              <a:t>una</a:t>
            </a:r>
            <a:r>
              <a:rPr lang="en-US" sz="1800" dirty="0" smtClean="0"/>
              <a:t> </a:t>
            </a:r>
            <a:r>
              <a:rPr lang="en-US" sz="1800" dirty="0" err="1" smtClean="0"/>
              <a:t>certa</a:t>
            </a:r>
            <a:r>
              <a:rPr lang="en-US" sz="1800" dirty="0" smtClean="0"/>
              <a:t> </a:t>
            </a:r>
            <a:r>
              <a:rPr lang="en-US" sz="1800" dirty="0" err="1" smtClean="0"/>
              <a:t>posizione</a:t>
            </a:r>
            <a:r>
              <a:rPr lang="en-US" sz="1800" dirty="0" smtClean="0"/>
              <a:t> </a:t>
            </a:r>
            <a:r>
              <a:rPr lang="en-US" sz="1800" dirty="0" err="1" smtClean="0"/>
              <a:t>p</a:t>
            </a:r>
            <a:r>
              <a:rPr lang="en-US" sz="1800" dirty="0" smtClean="0"/>
              <a:t>:</a:t>
            </a:r>
          </a:p>
          <a:p>
            <a:pPr lvl="1"/>
            <a:r>
              <a:rPr lang="en-US" sz="1600" dirty="0" err="1" smtClean="0"/>
              <a:t>Una</a:t>
            </a:r>
            <a:r>
              <a:rPr lang="en-US" sz="1600" dirty="0" smtClean="0"/>
              <a:t> duplicate operation, </a:t>
            </a:r>
            <a:r>
              <a:rPr lang="en-US" sz="1600" dirty="0" err="1"/>
              <a:t>δ</a:t>
            </a:r>
            <a:r>
              <a:rPr lang="en-US" sz="1000" dirty="0" err="1"/>
              <a:t>s,t,p</a:t>
            </a:r>
            <a:r>
              <a:rPr lang="en-US" sz="1600" dirty="0" err="1"/>
              <a:t>(</a:t>
            </a:r>
            <a:r>
              <a:rPr lang="en-US" sz="1600" dirty="0" err="1">
                <a:latin typeface="Times New Roman"/>
                <a:cs typeface="Times New Roman"/>
              </a:rPr>
              <a:t>X</a:t>
            </a:r>
            <a:r>
              <a:rPr lang="en-US" sz="1600" dirty="0"/>
              <a:t>),</a:t>
            </a:r>
            <a:r>
              <a:rPr lang="en-US" sz="1600" dirty="0" smtClean="0"/>
              <a:t> </a:t>
            </a:r>
            <a:r>
              <a:rPr lang="en-US" sz="1600" dirty="0" err="1" smtClean="0"/>
              <a:t>copia</a:t>
            </a:r>
            <a:r>
              <a:rPr lang="en-US" sz="1600" dirty="0" smtClean="0"/>
              <a:t> la </a:t>
            </a:r>
            <a:r>
              <a:rPr lang="en-US" sz="1600" dirty="0" err="1" smtClean="0"/>
              <a:t>sottostringa</a:t>
            </a:r>
            <a:r>
              <a:rPr lang="en-US" sz="1600" dirty="0" smtClean="0"/>
              <a:t> </a:t>
            </a:r>
            <a:r>
              <a:rPr lang="en-US" sz="1600" dirty="0" err="1">
                <a:latin typeface="Times New Roman"/>
                <a:cs typeface="Times New Roman"/>
              </a:rPr>
              <a:t>x</a:t>
            </a:r>
            <a:r>
              <a:rPr lang="en-US" sz="1000" dirty="0" err="1">
                <a:latin typeface="Times New Roman"/>
                <a:cs typeface="Times New Roman"/>
              </a:rPr>
              <a:t>s</a:t>
            </a:r>
            <a:r>
              <a:rPr lang="en-US" sz="1600" dirty="0">
                <a:latin typeface="Times New Roman"/>
                <a:cs typeface="Times New Roman"/>
              </a:rPr>
              <a:t>...</a:t>
            </a:r>
            <a:r>
              <a:rPr lang="en-US" sz="1600" dirty="0" err="1">
                <a:latin typeface="Times New Roman"/>
                <a:cs typeface="Times New Roman"/>
              </a:rPr>
              <a:t>x</a:t>
            </a:r>
            <a:r>
              <a:rPr lang="en-US" sz="1000" dirty="0" err="1">
                <a:latin typeface="Times New Roman"/>
                <a:cs typeface="Times New Roman"/>
              </a:rPr>
              <a:t>t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X</a:t>
            </a:r>
            <a:r>
              <a:rPr lang="en-US" sz="1600" dirty="0" smtClean="0"/>
              <a:t>  </a:t>
            </a:r>
            <a:r>
              <a:rPr lang="en-US" sz="1600" dirty="0" err="1" smtClean="0"/>
              <a:t>e</a:t>
            </a:r>
            <a:r>
              <a:rPr lang="en-US" sz="1600" dirty="0" smtClean="0"/>
              <a:t> la </a:t>
            </a:r>
            <a:r>
              <a:rPr lang="en-US" sz="1600" dirty="0" err="1" smtClean="0"/>
              <a:t>inserisce nella</a:t>
            </a:r>
            <a:r>
              <a:rPr lang="en-US" sz="1600" dirty="0" smtClean="0"/>
              <a:t> </a:t>
            </a:r>
            <a:r>
              <a:rPr lang="en-US" sz="1600" dirty="0" err="1" smtClean="0"/>
              <a:t>stringa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destinazione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Z</a:t>
            </a:r>
            <a:r>
              <a:rPr lang="en-US" sz="1600" dirty="0" smtClean="0"/>
              <a:t> </a:t>
            </a:r>
            <a:r>
              <a:rPr lang="en-US" sz="1600" dirty="0" err="1" smtClean="0"/>
              <a:t>alla</a:t>
            </a:r>
            <a:r>
              <a:rPr lang="en-US" sz="1600" dirty="0" smtClean="0"/>
              <a:t> </a:t>
            </a:r>
            <a:r>
              <a:rPr lang="en-US" sz="1600" dirty="0" err="1" smtClean="0"/>
              <a:t>posizione</a:t>
            </a:r>
            <a:r>
              <a:rPr lang="en-US" sz="1600" dirty="0" smtClean="0"/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p</a:t>
            </a:r>
            <a:r>
              <a:rPr lang="en-US" sz="1600" dirty="0"/>
              <a:t>.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Ad </a:t>
            </a:r>
            <a:r>
              <a:rPr lang="en-US" sz="1600" dirty="0" err="1" smtClean="0"/>
              <a:t>esempio</a:t>
            </a:r>
            <a:r>
              <a:rPr lang="en-US" sz="1600" dirty="0" smtClean="0"/>
              <a:t>, </a:t>
            </a:r>
            <a:r>
              <a:rPr lang="en-US" sz="1600" smtClean="0"/>
              <a:t>se </a:t>
            </a:r>
            <a:r>
              <a:rPr lang="en-US" sz="1600" smtClean="0">
                <a:solidFill>
                  <a:srgbClr val="FF0000"/>
                </a:solidFill>
                <a:latin typeface="Times New Roman"/>
                <a:cs typeface="Times New Roman"/>
              </a:rPr>
              <a:t>X = </a:t>
            </a:r>
            <a:r>
              <a:rPr lang="en-US" sz="1600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10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en-US" sz="1600" dirty="0">
                <a:solidFill>
                  <a:srgbClr val="FF0000"/>
                </a:solidFill>
                <a:latin typeface="Times New Roman"/>
                <a:cs typeface="Times New Roman"/>
              </a:rPr>
              <a:t>...</a:t>
            </a:r>
            <a:r>
              <a:rPr lang="en-US" sz="16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1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lang="en-US" sz="1600" dirty="0" smtClean="0"/>
              <a:t> </a:t>
            </a:r>
            <a:r>
              <a:rPr lang="en-US" sz="1600" dirty="0" err="1" smtClean="0"/>
              <a:t>e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000090"/>
                </a:solidFill>
                <a:latin typeface="Times New Roman"/>
                <a:cs typeface="Times New Roman"/>
              </a:rPr>
              <a:t>Z = z</a:t>
            </a:r>
            <a:r>
              <a:rPr lang="en-US" sz="1000" dirty="0">
                <a:solidFill>
                  <a:srgbClr val="000090"/>
                </a:solidFill>
                <a:latin typeface="Times New Roman"/>
                <a:cs typeface="Times New Roman"/>
              </a:rPr>
              <a:t>1</a:t>
            </a:r>
            <a:r>
              <a:rPr lang="en-US" sz="1600" dirty="0">
                <a:solidFill>
                  <a:srgbClr val="000090"/>
                </a:solidFill>
                <a:latin typeface="Times New Roman"/>
                <a:cs typeface="Times New Roman"/>
              </a:rPr>
              <a:t>...</a:t>
            </a:r>
            <a:r>
              <a:rPr lang="en-US" sz="1600" dirty="0" err="1">
                <a:solidFill>
                  <a:srgbClr val="000090"/>
                </a:solidFill>
                <a:latin typeface="Times New Roman"/>
                <a:cs typeface="Times New Roman"/>
              </a:rPr>
              <a:t>z</a:t>
            </a:r>
            <a:r>
              <a:rPr lang="en-US" sz="1000" dirty="0" err="1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1600" dirty="0"/>
              <a:t>,</a:t>
            </a:r>
            <a:r>
              <a:rPr lang="en-US" sz="1600" dirty="0" smtClean="0"/>
              <a:t> </a:t>
            </a:r>
            <a:r>
              <a:rPr lang="en-US" sz="1600" err="1" smtClean="0"/>
              <a:t>allora</a:t>
            </a:r>
            <a:r>
              <a:rPr lang="en-US" sz="1600" smtClean="0"/>
              <a:t> </a:t>
            </a:r>
            <a:r>
              <a:rPr lang="en-US" sz="1600" smtClean="0">
                <a:solidFill>
                  <a:srgbClr val="660066"/>
                </a:solidFill>
                <a:latin typeface="Times New Roman"/>
                <a:cs typeface="Times New Roman"/>
              </a:rPr>
              <a:t>Z</a:t>
            </a:r>
            <a:r>
              <a:rPr lang="en-US" sz="1600" baseline="18000" smtClean="0">
                <a:solidFill>
                  <a:srgbClr val="660066"/>
                </a:solidFill>
                <a:latin typeface="Times New Roman"/>
                <a:cs typeface="Times New Roman"/>
              </a:rPr>
              <a:t>o</a:t>
            </a:r>
            <a:r>
              <a:rPr lang="en-US" sz="1600" smtClean="0">
                <a:solidFill>
                  <a:srgbClr val="660066"/>
                </a:solidFill>
                <a:latin typeface="Times New Roman"/>
                <a:cs typeface="Times New Roman"/>
              </a:rPr>
              <a:t>δ</a:t>
            </a:r>
            <a:r>
              <a:rPr lang="en-US" sz="1000" smtClean="0">
                <a:solidFill>
                  <a:srgbClr val="660066"/>
                </a:solidFill>
                <a:latin typeface="Times New Roman"/>
                <a:cs typeface="Times New Roman"/>
              </a:rPr>
              <a:t>s</a:t>
            </a:r>
            <a:r>
              <a:rPr lang="en-US" sz="1000" dirty="0" err="1">
                <a:solidFill>
                  <a:srgbClr val="660066"/>
                </a:solidFill>
                <a:latin typeface="Times New Roman"/>
                <a:cs typeface="Times New Roman"/>
              </a:rPr>
              <a:t>,t,p</a:t>
            </a:r>
            <a:r>
              <a:rPr lang="en-US" sz="1600" dirty="0" err="1">
                <a:solidFill>
                  <a:srgbClr val="660066"/>
                </a:solidFill>
                <a:latin typeface="Times New Roman"/>
                <a:cs typeface="Times New Roman"/>
              </a:rPr>
              <a:t>(</a:t>
            </a:r>
            <a:r>
              <a:rPr lang="en-US" sz="1600" err="1">
                <a:solidFill>
                  <a:srgbClr val="660066"/>
                </a:solidFill>
                <a:latin typeface="Times New Roman"/>
                <a:cs typeface="Times New Roman"/>
              </a:rPr>
              <a:t>X</a:t>
            </a:r>
            <a:r>
              <a:rPr lang="en-US" sz="1600" smtClean="0">
                <a:solidFill>
                  <a:srgbClr val="660066"/>
                </a:solidFill>
                <a:latin typeface="Times New Roman"/>
                <a:cs typeface="Times New Roman"/>
              </a:rPr>
              <a:t>)</a:t>
            </a:r>
            <a:r>
              <a:rPr lang="en-US" sz="1600" smtClean="0"/>
              <a:t> = </a:t>
            </a:r>
            <a:r>
              <a:rPr lang="en-US" sz="16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z</a:t>
            </a:r>
            <a:r>
              <a:rPr lang="en-US" sz="1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1</a:t>
            </a:r>
            <a:r>
              <a:rPr lang="en-US" sz="16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.</a:t>
            </a:r>
            <a:r>
              <a:rPr lang="en-US" sz="1600" dirty="0">
                <a:solidFill>
                  <a:srgbClr val="000090"/>
                </a:solidFill>
                <a:latin typeface="Times New Roman"/>
                <a:cs typeface="Times New Roman"/>
              </a:rPr>
              <a:t>..</a:t>
            </a:r>
            <a:r>
              <a:rPr lang="en-US" sz="16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z</a:t>
            </a:r>
            <a:r>
              <a:rPr lang="en-US" sz="1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p</a:t>
            </a:r>
            <a:r>
              <a:rPr lang="en-US" sz="1000" smtClean="0">
                <a:solidFill>
                  <a:srgbClr val="000090"/>
                </a:solidFill>
                <a:latin typeface="Times New Roman"/>
                <a:cs typeface="Times New Roman"/>
              </a:rPr>
              <a:t>-1</a:t>
            </a:r>
            <a:r>
              <a:rPr lang="en-US" sz="160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100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en-US" sz="1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en-US" sz="16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en-US" sz="160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en-US" sz="160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100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lang="en-US" sz="1600" smtClean="0">
                <a:solidFill>
                  <a:srgbClr val="000090"/>
                </a:solidFill>
                <a:latin typeface="Times New Roman"/>
                <a:cs typeface="Times New Roman"/>
              </a:rPr>
              <a:t>z</a:t>
            </a:r>
            <a:r>
              <a:rPr lang="en-US" sz="1000" smtClean="0">
                <a:solidFill>
                  <a:srgbClr val="000090"/>
                </a:solidFill>
                <a:latin typeface="Times New Roman"/>
                <a:cs typeface="Times New Roman"/>
              </a:rPr>
              <a:t>p</a:t>
            </a:r>
            <a:r>
              <a:rPr lang="en-US" sz="16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.</a:t>
            </a:r>
            <a:r>
              <a:rPr lang="en-US" sz="1600" dirty="0">
                <a:solidFill>
                  <a:srgbClr val="000090"/>
                </a:solidFill>
                <a:latin typeface="Times New Roman"/>
                <a:cs typeface="Times New Roman"/>
              </a:rPr>
              <a:t>.</a:t>
            </a:r>
            <a:r>
              <a:rPr lang="en-US" sz="1600">
                <a:solidFill>
                  <a:srgbClr val="000090"/>
                </a:solidFill>
                <a:latin typeface="Times New Roman"/>
                <a:cs typeface="Times New Roman"/>
              </a:rPr>
              <a:t>.</a:t>
            </a:r>
            <a:r>
              <a:rPr lang="en-US" sz="1600" smtClean="0">
                <a:solidFill>
                  <a:srgbClr val="000090"/>
                </a:solidFill>
                <a:latin typeface="Times New Roman"/>
                <a:cs typeface="Times New Roman"/>
              </a:rPr>
              <a:t>z</a:t>
            </a:r>
            <a:r>
              <a:rPr lang="en-US" sz="1000" smtClean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lang="en-US" sz="1600" smtClean="0"/>
              <a:t>.</a:t>
            </a:r>
          </a:p>
          <a:p>
            <a:pPr>
              <a:buNone/>
            </a:pPr>
            <a:endParaRPr lang="en-US" sz="1600" smtClean="0"/>
          </a:p>
          <a:p>
            <a:pPr lvl="1">
              <a:buNone/>
            </a:pPr>
            <a:endParaRPr lang="en-US" sz="1600" smtClean="0"/>
          </a:p>
          <a:p>
            <a:pPr lvl="1">
              <a:buNone/>
            </a:pPr>
            <a:endParaRPr lang="en-US" sz="1600" smtClean="0"/>
          </a:p>
        </p:txBody>
      </p:sp>
      <p:pic>
        <p:nvPicPr>
          <p:cNvPr id="4" name="Picture 3" descr="Duplicate operation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371600"/>
            <a:ext cx="6172200" cy="2271563"/>
          </a:xfrm>
          <a:prstGeom prst="rect">
            <a:avLst/>
          </a:prstGeom>
          <a:effectLst>
            <a:glow rad="190500">
              <a:schemeClr val="tx1">
                <a:alpha val="75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15962"/>
          </a:xfrm>
        </p:spPr>
        <p:txBody>
          <a:bodyPr/>
          <a:lstStyle/>
          <a:p>
            <a:pPr algn="ctr"/>
            <a:r>
              <a:rPr lang="en-US" sz="3000" smtClean="0"/>
              <a:t>Definizioni utili (1)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057400"/>
          </a:xfrm>
        </p:spPr>
        <p:txBody>
          <a:bodyPr/>
          <a:lstStyle/>
          <a:p>
            <a:pPr>
              <a:buNone/>
            </a:pPr>
            <a:endParaRPr lang="en-US" sz="1000" b="1" i="1" smtClean="0"/>
          </a:p>
          <a:p>
            <a:pPr>
              <a:buNone/>
            </a:pPr>
            <a:r>
              <a:rPr lang="en-US" sz="2000" b="1" i="1" smtClean="0"/>
              <a:t>Sottostringa</a:t>
            </a:r>
            <a:r>
              <a:rPr lang="en-US" sz="2000" smtClean="0"/>
              <a:t>: </a:t>
            </a:r>
          </a:p>
          <a:p>
            <a:pPr>
              <a:buNone/>
            </a:pPr>
            <a:r>
              <a:rPr lang="en-US" sz="2000" smtClean="0"/>
              <a:t>Una porzione </a:t>
            </a:r>
            <a:r>
              <a:rPr lang="en-US" sz="2000" u="sng" smtClean="0"/>
              <a:t>contigua</a:t>
            </a:r>
            <a:r>
              <a:rPr lang="en-US" sz="2000" smtClean="0"/>
              <a:t> di caratteri di una stringa.</a:t>
            </a:r>
          </a:p>
          <a:p>
            <a:pPr>
              <a:buNone/>
            </a:pPr>
            <a:endParaRPr lang="en-US" sz="1000" smtClean="0"/>
          </a:p>
          <a:p>
            <a:pPr>
              <a:buNone/>
            </a:pPr>
            <a:r>
              <a:rPr lang="en-US" sz="2000" b="1" i="1" smtClean="0"/>
              <a:t>Sottosequenza</a:t>
            </a:r>
            <a:r>
              <a:rPr lang="en-US" sz="2000" smtClean="0"/>
              <a:t>: </a:t>
            </a:r>
          </a:p>
          <a:p>
            <a:pPr>
              <a:buNone/>
            </a:pPr>
            <a:r>
              <a:rPr lang="en-US" sz="2000" smtClean="0"/>
              <a:t>Una porzione </a:t>
            </a:r>
            <a:r>
              <a:rPr lang="en-US" sz="2000" u="heavy" smtClean="0"/>
              <a:t>non necessariamente contigua</a:t>
            </a:r>
            <a:r>
              <a:rPr lang="en-US" sz="2000" smtClean="0"/>
              <a:t> di caratteri di una stringa.</a:t>
            </a:r>
          </a:p>
          <a:p>
            <a:pPr>
              <a:buNone/>
            </a:pPr>
            <a:endParaRPr lang="en-US" sz="10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en-US" sz="3000" smtClean="0"/>
          </a:p>
        </p:txBody>
      </p:sp>
      <p:sp>
        <p:nvSpPr>
          <p:cNvPr id="8" name="TextBox 7"/>
          <p:cNvSpPr txBox="1"/>
          <p:nvPr/>
        </p:nvSpPr>
        <p:spPr>
          <a:xfrm>
            <a:off x="1752600" y="3962400"/>
            <a:ext cx="4953000" cy="1631216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effectLst>
            <a:glow rad="177800">
              <a:schemeClr val="tx1">
                <a:alpha val="75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000" smtClean="0">
                <a:solidFill>
                  <a:srgbClr val="000090"/>
                </a:solidFill>
              </a:rPr>
              <a:t>C</a:t>
            </a:r>
            <a:r>
              <a:rPr lang="en-US" sz="3000" smtClean="0"/>
              <a:t>T</a:t>
            </a:r>
            <a:r>
              <a:rPr lang="en-US" sz="3000" smtClean="0">
                <a:solidFill>
                  <a:srgbClr val="000090"/>
                </a:solidFill>
              </a:rPr>
              <a:t>A</a:t>
            </a:r>
            <a:r>
              <a:rPr lang="en-US" sz="3000" smtClean="0">
                <a:solidFill>
                  <a:srgbClr val="FF0000"/>
                </a:solidFill>
              </a:rPr>
              <a:t>GCTA</a:t>
            </a:r>
            <a:r>
              <a:rPr lang="en-US" sz="3000" smtClean="0"/>
              <a:t>A</a:t>
            </a:r>
            <a:r>
              <a:rPr lang="en-US" sz="3000" smtClean="0">
                <a:solidFill>
                  <a:srgbClr val="000090"/>
                </a:solidFill>
              </a:rPr>
              <a:t>CG</a:t>
            </a:r>
            <a:r>
              <a:rPr lang="en-US" sz="3000" smtClean="0"/>
              <a:t>T</a:t>
            </a:r>
          </a:p>
          <a:p>
            <a:pPr algn="ctr">
              <a:buNone/>
            </a:pPr>
            <a:endParaRPr lang="en-US" sz="1000" smtClean="0"/>
          </a:p>
          <a:p>
            <a:pPr>
              <a:buNone/>
            </a:pPr>
            <a:r>
              <a:rPr lang="en-US" sz="3000" smtClean="0">
                <a:solidFill>
                  <a:srgbClr val="FF0000"/>
                </a:solidFill>
              </a:rPr>
              <a:t>GCTA</a:t>
            </a:r>
            <a:r>
              <a:rPr lang="en-US" sz="3000" smtClean="0"/>
              <a:t>           Sottostringa</a:t>
            </a:r>
          </a:p>
          <a:p>
            <a:pPr>
              <a:buNone/>
            </a:pPr>
            <a:r>
              <a:rPr lang="en-US" sz="3000" smtClean="0">
                <a:solidFill>
                  <a:srgbClr val="000090"/>
                </a:solidFill>
              </a:rPr>
              <a:t>CACG</a:t>
            </a:r>
            <a:r>
              <a:rPr lang="en-US" sz="3000" smtClean="0"/>
              <a:t>          Sottosequenza  </a:t>
            </a:r>
            <a:endParaRPr lang="en-US" sz="30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11" name="Right Arrow 10"/>
          <p:cNvSpPr/>
          <p:nvPr/>
        </p:nvSpPr>
        <p:spPr>
          <a:xfrm flipV="1">
            <a:off x="3124200" y="4800601"/>
            <a:ext cx="762000" cy="1524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flipV="1">
            <a:off x="3124200" y="5257800"/>
            <a:ext cx="762000" cy="1524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/>
          <a:lstStyle/>
          <a:p>
            <a:pPr algn="ctr"/>
            <a:r>
              <a:rPr lang="en-US" sz="3000" smtClean="0"/>
              <a:t>Definizioni utili (2)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82064"/>
          </a:xfrm>
        </p:spPr>
        <p:txBody>
          <a:bodyPr/>
          <a:lstStyle/>
          <a:p>
            <a:pPr algn="ctr">
              <a:buNone/>
            </a:pPr>
            <a:r>
              <a:rPr lang="en-US" sz="2000" smtClean="0"/>
              <a:t>Siano date </a:t>
            </a:r>
            <a:r>
              <a:rPr lang="en-US" sz="2000" b="1" i="1" smtClean="0">
                <a:latin typeface="Times New Roman"/>
                <a:cs typeface="Times New Roman"/>
              </a:rPr>
              <a:t>a</a:t>
            </a:r>
            <a:r>
              <a:rPr lang="en-US" sz="2000" smtClean="0"/>
              <a:t> e </a:t>
            </a:r>
            <a:r>
              <a:rPr lang="en-US" sz="2000" b="1" i="1" smtClean="0">
                <a:latin typeface="Times New Roman"/>
                <a:cs typeface="Times New Roman"/>
              </a:rPr>
              <a:t>b</a:t>
            </a:r>
            <a:r>
              <a:rPr lang="en-US" sz="2000" smtClean="0"/>
              <a:t>, sottosequenze della stringa </a:t>
            </a:r>
            <a:r>
              <a:rPr lang="en-US" sz="2000" smtClean="0">
                <a:latin typeface="Times New Roman"/>
                <a:cs typeface="Times New Roman"/>
              </a:rPr>
              <a:t>Z</a:t>
            </a:r>
            <a:r>
              <a:rPr lang="en-US" sz="2000" smtClean="0"/>
              <a:t>.</a:t>
            </a:r>
            <a:endParaRPr lang="en-US" sz="20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0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1800" b="1" i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Inclusione </a:t>
            </a:r>
            <a:r>
              <a:rPr lang="en-US" sz="1800" b="1" i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 sottosequenze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800" b="1" i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e’ inclusa in </a:t>
            </a:r>
            <a:r>
              <a:rPr lang="en-US" sz="1800" b="1" i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l'indice del primo carattere di </a:t>
            </a:r>
            <a:r>
              <a:rPr lang="en-US" sz="1800" b="1" i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occorre prima dell'indice del primo carattere di </a:t>
            </a:r>
            <a:r>
              <a:rPr lang="en-US" sz="1800" b="1" i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 l'indice dell'ultimo carattere di </a:t>
            </a:r>
            <a:r>
              <a:rPr lang="en-US" sz="1800" b="1" i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occorre dopo l'indice dell'ultimo carattere di </a:t>
            </a:r>
            <a:r>
              <a:rPr lang="en-US" sz="1800" b="1" i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1800" b="1" i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8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20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20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1800" b="1" i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Sovrapposizione di sottosequenze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800" b="1" i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 sovrappone a </a:t>
            </a:r>
            <a:r>
              <a:rPr lang="en-US" sz="1800" b="1" i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se:</a:t>
            </a:r>
          </a:p>
          <a:p>
            <a:pPr>
              <a:buNone/>
            </a:pPr>
            <a:r>
              <a:rPr lang="en-US" sz="1800" smtClean="0"/>
              <a:t>	(1) </a:t>
            </a:r>
            <a:r>
              <a:rPr lang="en-US" sz="1800" b="1" i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</a:t>
            </a:r>
            <a:r>
              <a:rPr lang="en-US" sz="1800" b="1" i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condividono una posizione in </a:t>
            </a:r>
            <a:r>
              <a:rPr lang="en-US" sz="180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Z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algn="ctr">
              <a:buNone/>
            </a:pPr>
            <a:endParaRPr lang="en-US" sz="2000" smtClean="0">
              <a:solidFill>
                <a:srgbClr val="000090"/>
              </a:solidFill>
            </a:endParaRPr>
          </a:p>
          <a:p>
            <a:pPr algn="ctr">
              <a:buNone/>
            </a:pPr>
            <a:endParaRPr lang="en-US" sz="2000" smtClean="0">
              <a:solidFill>
                <a:srgbClr val="000090"/>
              </a:solidFill>
            </a:endParaRPr>
          </a:p>
          <a:p>
            <a:pPr algn="ctr">
              <a:buNone/>
            </a:pPr>
            <a:endParaRPr lang="en-US" sz="1000" smtClean="0">
              <a:solidFill>
                <a:srgbClr val="00009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smtClean="0"/>
              <a:t>	</a:t>
            </a:r>
            <a:r>
              <a:rPr lang="en-US" sz="1800" smtClean="0"/>
              <a:t>(2) </a:t>
            </a:r>
            <a:r>
              <a:rPr lang="en-US" sz="1800" b="1" i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non e' dentro </a:t>
            </a:r>
            <a:r>
              <a:rPr lang="en-US" sz="1800" b="1" i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 una sottosequenza di </a:t>
            </a:r>
            <a:r>
              <a:rPr lang="en-US" sz="1800" b="1" i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 ritrova anche    </a:t>
            </a:r>
          </a:p>
          <a:p>
            <a:pPr>
              <a:buNone/>
            </a:pPr>
            <a:r>
              <a:rPr lang="en-US" sz="1800" smtClean="0"/>
              <a:t>          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dentro </a:t>
            </a:r>
            <a:r>
              <a:rPr lang="en-US" sz="1800" b="1" i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b</a:t>
            </a:r>
            <a:r>
              <a: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(o viceversa).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06F2-23D5-B547-BE65-F206171851B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Analisi delle duplicazioni segmentali nel genoma umano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2634734"/>
            <a:ext cx="6096000" cy="369332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effectLst>
            <a:glow rad="101600">
              <a:schemeClr val="tx1">
                <a:alpha val="75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Times New Roman"/>
                <a:cs typeface="Times New Roman"/>
              </a:rPr>
              <a:t>Z</a:t>
            </a:r>
            <a:r>
              <a:rPr lang="en-US" smtClean="0"/>
              <a:t> = </a:t>
            </a:r>
            <a:r>
              <a:rPr lang="en-US" smtClean="0">
                <a:solidFill>
                  <a:srgbClr val="000090"/>
                </a:solidFill>
              </a:rPr>
              <a:t>CG</a:t>
            </a:r>
            <a:r>
              <a:rPr lang="en-US" smtClean="0"/>
              <a:t>TT</a:t>
            </a:r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en-US" smtClean="0">
                <a:solidFill>
                  <a:srgbClr val="000090"/>
                </a:solidFill>
              </a:rPr>
              <a:t>C</a:t>
            </a:r>
            <a:r>
              <a:rPr lang="en-US" smtClean="0">
                <a:solidFill>
                  <a:srgbClr val="FF0000"/>
                </a:solidFill>
              </a:rPr>
              <a:t>T</a:t>
            </a:r>
            <a:r>
              <a:rPr lang="en-US" smtClean="0"/>
              <a:t>A</a:t>
            </a:r>
            <a:r>
              <a:rPr lang="en-US" smtClean="0">
                <a:solidFill>
                  <a:srgbClr val="000090"/>
                </a:solidFill>
              </a:rPr>
              <a:t>G</a:t>
            </a:r>
            <a:r>
              <a:rPr lang="en-US" smtClean="0"/>
              <a:t>; </a:t>
            </a:r>
            <a:r>
              <a:rPr lang="en-US" b="1" i="1" smtClean="0">
                <a:latin typeface="Times New Roman"/>
                <a:cs typeface="Times New Roman"/>
              </a:rPr>
              <a:t>a</a:t>
            </a:r>
            <a:r>
              <a:rPr lang="en-US" smtClean="0"/>
              <a:t> = </a:t>
            </a:r>
            <a:r>
              <a:rPr lang="en-US" smtClean="0">
                <a:solidFill>
                  <a:srgbClr val="FF0000"/>
                </a:solidFill>
              </a:rPr>
              <a:t>AT</a:t>
            </a:r>
            <a:r>
              <a:rPr lang="en-US" smtClean="0"/>
              <a:t> e’ inclusa in </a:t>
            </a:r>
            <a:r>
              <a:rPr lang="en-US" b="1" i="1" smtClean="0">
                <a:latin typeface="Times New Roman"/>
                <a:cs typeface="Times New Roman"/>
              </a:rPr>
              <a:t>b</a:t>
            </a:r>
            <a:r>
              <a:rPr lang="en-US" smtClean="0"/>
              <a:t> = </a:t>
            </a:r>
            <a:r>
              <a:rPr lang="en-US" smtClean="0">
                <a:solidFill>
                  <a:srgbClr val="000090"/>
                </a:solidFill>
              </a:rPr>
              <a:t>CGCG</a:t>
            </a:r>
          </a:p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4082534"/>
            <a:ext cx="6096000" cy="369332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effectLst>
            <a:glow rad="101600">
              <a:schemeClr val="tx1">
                <a:alpha val="75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 </a:t>
            </a:r>
            <a:r>
              <a:rPr lang="en-US" smtClean="0">
                <a:latin typeface="Times New Roman"/>
                <a:cs typeface="Times New Roman"/>
              </a:rPr>
              <a:t>Z</a:t>
            </a:r>
            <a:r>
              <a:rPr lang="en-US" smtClean="0"/>
              <a:t> = C</a:t>
            </a:r>
            <a:r>
              <a:rPr lang="en-US" smtClean="0">
                <a:solidFill>
                  <a:srgbClr val="000090"/>
                </a:solidFill>
              </a:rPr>
              <a:t>G</a:t>
            </a:r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en-US" smtClean="0">
                <a:solidFill>
                  <a:srgbClr val="000090"/>
                </a:solidFill>
              </a:rPr>
              <a:t>T</a:t>
            </a:r>
            <a:r>
              <a:rPr lang="en-US" smtClean="0">
                <a:solidFill>
                  <a:srgbClr val="660066"/>
                </a:solidFill>
              </a:rPr>
              <a:t>C</a:t>
            </a:r>
            <a:r>
              <a:rPr lang="en-US" smtClean="0">
                <a:solidFill>
                  <a:srgbClr val="000090"/>
                </a:solidFill>
              </a:rPr>
              <a:t>GC</a:t>
            </a:r>
            <a:r>
              <a:rPr lang="en-US" smtClean="0"/>
              <a:t>; </a:t>
            </a:r>
            <a:r>
              <a:rPr lang="en-US" b="1" i="1" smtClean="0">
                <a:latin typeface="Times New Roman"/>
                <a:cs typeface="Times New Roman"/>
              </a:rPr>
              <a:t>a</a:t>
            </a:r>
            <a:r>
              <a:rPr lang="en-US" smtClean="0"/>
              <a:t> = </a:t>
            </a:r>
            <a:r>
              <a:rPr lang="en-US" smtClean="0">
                <a:solidFill>
                  <a:srgbClr val="FF0000"/>
                </a:solidFill>
              </a:rPr>
              <a:t>AC</a:t>
            </a:r>
            <a:r>
              <a:rPr lang="en-US" smtClean="0"/>
              <a:t> si sovrappone a </a:t>
            </a:r>
            <a:r>
              <a:rPr lang="en-US" b="1" i="1" smtClean="0">
                <a:latin typeface="Times New Roman"/>
                <a:cs typeface="Times New Roman"/>
              </a:rPr>
              <a:t>b</a:t>
            </a:r>
            <a:r>
              <a:rPr lang="en-US" smtClean="0"/>
              <a:t> = </a:t>
            </a:r>
            <a:r>
              <a:rPr lang="en-US" smtClean="0">
                <a:solidFill>
                  <a:srgbClr val="000090"/>
                </a:solidFill>
              </a:rPr>
              <a:t>GTCGC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5594866"/>
            <a:ext cx="6096000" cy="369332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effectLst>
            <a:glow rad="101600">
              <a:schemeClr val="tx1">
                <a:alpha val="75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mtClean="0">
                <a:latin typeface="Times New Roman"/>
                <a:cs typeface="Times New Roman"/>
              </a:rPr>
              <a:t>Z</a:t>
            </a:r>
            <a:r>
              <a:rPr lang="en-US" smtClean="0"/>
              <a:t> = </a:t>
            </a:r>
            <a:r>
              <a:rPr lang="en-US" smtClean="0">
                <a:solidFill>
                  <a:srgbClr val="000090"/>
                </a:solidFill>
              </a:rPr>
              <a:t>T</a:t>
            </a:r>
            <a:r>
              <a:rPr lang="en-US" smtClean="0">
                <a:solidFill>
                  <a:srgbClr val="FF0000"/>
                </a:solidFill>
              </a:rPr>
              <a:t>C</a:t>
            </a:r>
            <a:r>
              <a:rPr lang="en-US" smtClean="0">
                <a:solidFill>
                  <a:srgbClr val="000090"/>
                </a:solidFill>
              </a:rPr>
              <a:t>GT</a:t>
            </a:r>
            <a:r>
              <a:rPr lang="en-US" smtClean="0">
                <a:solidFill>
                  <a:srgbClr val="660066"/>
                </a:solidFill>
              </a:rPr>
              <a:t>C</a:t>
            </a:r>
            <a:r>
              <a:rPr lang="en-US" smtClean="0"/>
              <a:t>T</a:t>
            </a:r>
            <a:r>
              <a:rPr lang="en-US" smtClean="0">
                <a:solidFill>
                  <a:srgbClr val="660066"/>
                </a:solidFill>
              </a:rPr>
              <a:t>G</a:t>
            </a:r>
            <a:r>
              <a:rPr lang="en-US" smtClean="0"/>
              <a:t>T</a:t>
            </a:r>
            <a:r>
              <a:rPr lang="en-US" smtClean="0">
                <a:solidFill>
                  <a:srgbClr val="000090"/>
                </a:solidFill>
              </a:rPr>
              <a:t>A</a:t>
            </a:r>
            <a:r>
              <a:rPr lang="en-US" smtClean="0"/>
              <a:t>; </a:t>
            </a:r>
            <a:r>
              <a:rPr lang="en-US" b="1" i="1" smtClean="0">
                <a:latin typeface="Times New Roman"/>
                <a:cs typeface="Times New Roman"/>
              </a:rPr>
              <a:t>a</a:t>
            </a:r>
            <a:r>
              <a:rPr lang="en-US" smtClean="0"/>
              <a:t> = </a:t>
            </a:r>
            <a:r>
              <a:rPr lang="en-US" smtClean="0">
                <a:solidFill>
                  <a:srgbClr val="FF0000"/>
                </a:solidFill>
              </a:rPr>
              <a:t>CCG</a:t>
            </a:r>
            <a:r>
              <a:rPr lang="en-US" smtClean="0"/>
              <a:t> si sovrappone in </a:t>
            </a:r>
            <a:r>
              <a:rPr lang="en-US" b="1" i="1" smtClean="0">
                <a:latin typeface="Times New Roman"/>
                <a:cs typeface="Times New Roman"/>
              </a:rPr>
              <a:t>b</a:t>
            </a:r>
            <a:r>
              <a:rPr lang="en-US" smtClean="0"/>
              <a:t> = </a:t>
            </a:r>
            <a:r>
              <a:rPr lang="en-US" smtClean="0">
                <a:solidFill>
                  <a:srgbClr val="000090"/>
                </a:solidFill>
              </a:rPr>
              <a:t>TGTCGA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_0441_slide">
  <a:themeElements>
    <a:clrScheme name="Office Theme 1">
      <a:dk1>
        <a:srgbClr val="000000"/>
      </a:dk1>
      <a:lt1>
        <a:srgbClr val="7CFC00"/>
      </a:lt1>
      <a:dk2>
        <a:srgbClr val="000000"/>
      </a:dk2>
      <a:lt2>
        <a:srgbClr val="ADADAD"/>
      </a:lt2>
      <a:accent1>
        <a:srgbClr val="C9FF99"/>
      </a:accent1>
      <a:accent2>
        <a:srgbClr val="5CB200"/>
      </a:accent2>
      <a:accent3>
        <a:srgbClr val="BFFDAA"/>
      </a:accent3>
      <a:accent4>
        <a:srgbClr val="000000"/>
      </a:accent4>
      <a:accent5>
        <a:srgbClr val="E1FFCA"/>
      </a:accent5>
      <a:accent6>
        <a:srgbClr val="53A100"/>
      </a:accent6>
      <a:hlink>
        <a:srgbClr val="326100"/>
      </a:hlink>
      <a:folHlink>
        <a:srgbClr val="32580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7CFC00"/>
        </a:lt1>
        <a:dk2>
          <a:srgbClr val="000000"/>
        </a:dk2>
        <a:lt2>
          <a:srgbClr val="ADADAD"/>
        </a:lt2>
        <a:accent1>
          <a:srgbClr val="C9FF99"/>
        </a:accent1>
        <a:accent2>
          <a:srgbClr val="5CB200"/>
        </a:accent2>
        <a:accent3>
          <a:srgbClr val="BFFDAA"/>
        </a:accent3>
        <a:accent4>
          <a:srgbClr val="000000"/>
        </a:accent4>
        <a:accent5>
          <a:srgbClr val="E1FFCA"/>
        </a:accent5>
        <a:accent6>
          <a:srgbClr val="53A100"/>
        </a:accent6>
        <a:hlink>
          <a:srgbClr val="326100"/>
        </a:hlink>
        <a:folHlink>
          <a:srgbClr val="32580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7CFC00"/>
        </a:lt1>
        <a:dk2>
          <a:srgbClr val="000000"/>
        </a:dk2>
        <a:lt2>
          <a:srgbClr val="ADADAD"/>
        </a:lt2>
        <a:accent1>
          <a:srgbClr val="70E500"/>
        </a:accent1>
        <a:accent2>
          <a:srgbClr val="ADCF17"/>
        </a:accent2>
        <a:accent3>
          <a:srgbClr val="BFFDAA"/>
        </a:accent3>
        <a:accent4>
          <a:srgbClr val="000000"/>
        </a:accent4>
        <a:accent5>
          <a:srgbClr val="BBF0AA"/>
        </a:accent5>
        <a:accent6>
          <a:srgbClr val="9CBB14"/>
        </a:accent6>
        <a:hlink>
          <a:srgbClr val="00576B"/>
        </a:hlink>
        <a:folHlink>
          <a:srgbClr val="57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7CFC00"/>
        </a:lt1>
        <a:dk2>
          <a:srgbClr val="000000"/>
        </a:dk2>
        <a:lt2>
          <a:srgbClr val="ADADAD"/>
        </a:lt2>
        <a:accent1>
          <a:srgbClr val="FF5B05"/>
        </a:accent1>
        <a:accent2>
          <a:srgbClr val="61CC05"/>
        </a:accent2>
        <a:accent3>
          <a:srgbClr val="BFFDAA"/>
        </a:accent3>
        <a:accent4>
          <a:srgbClr val="000000"/>
        </a:accent4>
        <a:accent5>
          <a:srgbClr val="FFB5AA"/>
        </a:accent5>
        <a:accent6>
          <a:srgbClr val="57B904"/>
        </a:accent6>
        <a:hlink>
          <a:srgbClr val="800067"/>
        </a:hlink>
        <a:folHlink>
          <a:srgbClr val="33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7CFC00"/>
        </a:lt1>
        <a:dk2>
          <a:srgbClr val="000000"/>
        </a:dk2>
        <a:lt2>
          <a:srgbClr val="ADADAD"/>
        </a:lt2>
        <a:accent1>
          <a:srgbClr val="FFC805"/>
        </a:accent1>
        <a:accent2>
          <a:srgbClr val="0905FF"/>
        </a:accent2>
        <a:accent3>
          <a:srgbClr val="BFFDAA"/>
        </a:accent3>
        <a:accent4>
          <a:srgbClr val="000000"/>
        </a:accent4>
        <a:accent5>
          <a:srgbClr val="FFE0AA"/>
        </a:accent5>
        <a:accent6>
          <a:srgbClr val="0704E7"/>
        </a:accent6>
        <a:hlink>
          <a:srgbClr val="6B0011"/>
        </a:hlink>
        <a:folHlink>
          <a:srgbClr val="30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ADADAD"/>
        </a:lt2>
        <a:accent1>
          <a:srgbClr val="C9FF99"/>
        </a:accent1>
        <a:accent2>
          <a:srgbClr val="5CB200"/>
        </a:accent2>
        <a:accent3>
          <a:srgbClr val="FFFFFF"/>
        </a:accent3>
        <a:accent4>
          <a:srgbClr val="000000"/>
        </a:accent4>
        <a:accent5>
          <a:srgbClr val="E1FFCA"/>
        </a:accent5>
        <a:accent6>
          <a:srgbClr val="53A100"/>
        </a:accent6>
        <a:hlink>
          <a:srgbClr val="326100"/>
        </a:hlink>
        <a:folHlink>
          <a:srgbClr val="32580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ADADAD"/>
        </a:lt2>
        <a:accent1>
          <a:srgbClr val="70E500"/>
        </a:accent1>
        <a:accent2>
          <a:srgbClr val="ADCF17"/>
        </a:accent2>
        <a:accent3>
          <a:srgbClr val="FFFFFF"/>
        </a:accent3>
        <a:accent4>
          <a:srgbClr val="000000"/>
        </a:accent4>
        <a:accent5>
          <a:srgbClr val="BBF0AA"/>
        </a:accent5>
        <a:accent6>
          <a:srgbClr val="9CBB14"/>
        </a:accent6>
        <a:hlink>
          <a:srgbClr val="00576B"/>
        </a:hlink>
        <a:folHlink>
          <a:srgbClr val="57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ADADAD"/>
        </a:lt2>
        <a:accent1>
          <a:srgbClr val="FF5B05"/>
        </a:accent1>
        <a:accent2>
          <a:srgbClr val="61CC05"/>
        </a:accent2>
        <a:accent3>
          <a:srgbClr val="FFFFFF"/>
        </a:accent3>
        <a:accent4>
          <a:srgbClr val="000000"/>
        </a:accent4>
        <a:accent5>
          <a:srgbClr val="FFB5AA"/>
        </a:accent5>
        <a:accent6>
          <a:srgbClr val="57B904"/>
        </a:accent6>
        <a:hlink>
          <a:srgbClr val="800067"/>
        </a:hlink>
        <a:folHlink>
          <a:srgbClr val="33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ADADAD"/>
        </a:lt2>
        <a:accent1>
          <a:srgbClr val="FFC805"/>
        </a:accent1>
        <a:accent2>
          <a:srgbClr val="0905FF"/>
        </a:accent2>
        <a:accent3>
          <a:srgbClr val="FFFFFF"/>
        </a:accent3>
        <a:accent4>
          <a:srgbClr val="000000"/>
        </a:accent4>
        <a:accent5>
          <a:srgbClr val="FFE0AA"/>
        </a:accent5>
        <a:accent6>
          <a:srgbClr val="0704E7"/>
        </a:accent6>
        <a:hlink>
          <a:srgbClr val="6B0011"/>
        </a:hlink>
        <a:folHlink>
          <a:srgbClr val="306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ind_0441_slide.pot</Template>
  <TotalTime>7240</TotalTime>
  <Words>3066</Words>
  <Application>Microsoft Macintosh PowerPoint</Application>
  <PresentationFormat>On-screen Show (4:3)</PresentationFormat>
  <Paragraphs>404</Paragraphs>
  <Slides>29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ind_0441_slide</vt:lpstr>
      <vt:lpstr>Slide 0</vt:lpstr>
      <vt:lpstr>Introduzione</vt:lpstr>
      <vt:lpstr>Le duplicazioni segmentali (1)</vt:lpstr>
      <vt:lpstr>Le duplicazioni segmentali (2)</vt:lpstr>
      <vt:lpstr>Two-step model</vt:lpstr>
      <vt:lpstr>Duplication distance</vt:lpstr>
      <vt:lpstr>Duplicate operation</vt:lpstr>
      <vt:lpstr>Definizioni utili (1)</vt:lpstr>
      <vt:lpstr>Definizioni utili (2)</vt:lpstr>
      <vt:lpstr>Definizioni utili (3)</vt:lpstr>
      <vt:lpstr>Algoritmo per il calcolo della duplication distance (1)</vt:lpstr>
      <vt:lpstr>Algoritmo per il calcolo della duplication distance (2)</vt:lpstr>
      <vt:lpstr>Algoritmo per il calcolo della duplication distance (3)</vt:lpstr>
      <vt:lpstr>Algoritmo per il calcolo della duplication distance (4)</vt:lpstr>
      <vt:lpstr>Algoritmo per il calcolo della duplication distance (5)</vt:lpstr>
      <vt:lpstr>Risultati (1)</vt:lpstr>
      <vt:lpstr>Risultati (2)</vt:lpstr>
      <vt:lpstr>Risultati (3)</vt:lpstr>
      <vt:lpstr>Risultati (4)</vt:lpstr>
      <vt:lpstr>Risultati (5)</vt:lpstr>
      <vt:lpstr>Two-step model esteso</vt:lpstr>
      <vt:lpstr>Two-step duplication tree</vt:lpstr>
      <vt:lpstr>Il problema (1)</vt:lpstr>
      <vt:lpstr>Il problema (2)</vt:lpstr>
      <vt:lpstr>Risultati (1)</vt:lpstr>
      <vt:lpstr>Risultati (2)</vt:lpstr>
      <vt:lpstr>Conclusioni</vt:lpstr>
      <vt:lpstr>Backup slide #1</vt:lpstr>
      <vt:lpstr>Backup slide #2</vt:lpstr>
    </vt:vector>
  </TitlesOfParts>
  <Company/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delle duplicazioni segmentali nel genoma umano</dc:title>
  <dc:creator>G1pSY The g1tan</dc:creator>
  <cp:lastModifiedBy>G1pSY The g1tan</cp:lastModifiedBy>
  <cp:revision>255</cp:revision>
  <dcterms:created xsi:type="dcterms:W3CDTF">2009-06-03T17:18:35Z</dcterms:created>
  <dcterms:modified xsi:type="dcterms:W3CDTF">2009-06-04T07:06:28Z</dcterms:modified>
</cp:coreProperties>
</file>